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305" r:id="rId7"/>
    <p:sldId id="306" r:id="rId8"/>
    <p:sldId id="307" r:id="rId9"/>
    <p:sldId id="308" r:id="rId10"/>
    <p:sldId id="297" r:id="rId11"/>
    <p:sldId id="298" r:id="rId12"/>
    <p:sldId id="299" r:id="rId13"/>
    <p:sldId id="300" r:id="rId14"/>
    <p:sldId id="301" r:id="rId15"/>
    <p:sldId id="302" r:id="rId16"/>
    <p:sldId id="303" r:id="rId17"/>
    <p:sldId id="304" r:id="rId18"/>
    <p:sldId id="293" r:id="rId19"/>
    <p:sldId id="294" r:id="rId20"/>
    <p:sldId id="295" r:id="rId21"/>
    <p:sldId id="296" r:id="rId22"/>
    <p:sldId id="288" r:id="rId23"/>
    <p:sldId id="289" r:id="rId24"/>
    <p:sldId id="290" r:id="rId25"/>
    <p:sldId id="291" r:id="rId26"/>
    <p:sldId id="292" r:id="rId27"/>
    <p:sldId id="283" r:id="rId28"/>
    <p:sldId id="284" r:id="rId29"/>
    <p:sldId id="285" r:id="rId30"/>
    <p:sldId id="286" r:id="rId31"/>
    <p:sldId id="287" r:id="rId32"/>
    <p:sldId id="277" r:id="rId33"/>
    <p:sldId id="278" r:id="rId34"/>
    <p:sldId id="279" r:id="rId35"/>
    <p:sldId id="280" r:id="rId36"/>
    <p:sldId id="281" r:id="rId37"/>
    <p:sldId id="282" r:id="rId38"/>
    <p:sldId id="272" r:id="rId39"/>
    <p:sldId id="274" r:id="rId40"/>
    <p:sldId id="273" r:id="rId41"/>
    <p:sldId id="276" r:id="rId42"/>
    <p:sldId id="275" r:id="rId43"/>
    <p:sldId id="270" r:id="rId44"/>
    <p:sldId id="271" r:id="rId45"/>
    <p:sldId id="269" r:id="rId46"/>
    <p:sldId id="268" r:id="rId47"/>
    <p:sldId id="266" r:id="rId48"/>
    <p:sldId id="267" r:id="rId49"/>
    <p:sldId id="265" r:id="rId50"/>
    <p:sldId id="264" r:id="rId51"/>
    <p:sldId id="263" r:id="rId52"/>
    <p:sldId id="261" r:id="rId53"/>
    <p:sldId id="262"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29/10/2013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29/10/2013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29/10/2013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29/10/2013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29/10/2013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Wireless Monitoring of Electrical parameters for NUS Smart Grid</a:t>
            </a:r>
            <a:endParaRPr lang="en-US" dirty="0"/>
          </a:p>
        </p:txBody>
      </p:sp>
      <p:sp>
        <p:nvSpPr>
          <p:cNvPr id="3" name="Subtitle 2"/>
          <p:cNvSpPr>
            <a:spLocks noGrp="1"/>
          </p:cNvSpPr>
          <p:nvPr>
            <p:ph type="subTitle" idx="1"/>
          </p:nvPr>
        </p:nvSpPr>
        <p:spPr>
          <a:xfrm>
            <a:off x="1507067" y="4926596"/>
            <a:ext cx="7766936" cy="1096899"/>
          </a:xfrm>
        </p:spPr>
        <p:txBody>
          <a:bodyPr/>
          <a:lstStyle/>
          <a:p>
            <a:r>
              <a:rPr lang="en-US" sz="2400" dirty="0" smtClean="0"/>
              <a:t>Summer Internship at NUS, Singapore</a:t>
            </a:r>
          </a:p>
          <a:p>
            <a:pPr marL="285750" indent="-285750">
              <a:buFontTx/>
              <a:buChar char="-"/>
            </a:pPr>
            <a:r>
              <a:rPr lang="en-US" sz="2400" dirty="0"/>
              <a:t>By Subhajit Sahu</a:t>
            </a:r>
          </a:p>
          <a:p>
            <a:pPr marL="285750" indent="-285750">
              <a:buFontTx/>
              <a:buChar char="-"/>
            </a:pPr>
            <a:endParaRPr lang="en-US" dirty="0"/>
          </a:p>
        </p:txBody>
      </p:sp>
    </p:spTree>
    <p:extLst>
      <p:ext uri="{BB962C8B-B14F-4D97-AF65-F5344CB8AC3E}">
        <p14:creationId xmlns:p14="http://schemas.microsoft.com/office/powerpoint/2010/main" val="5258293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t>
            </a:r>
            <a:r>
              <a:rPr lang="en-US" dirty="0" err="1" smtClean="0"/>
              <a:t>Xbee</a:t>
            </a:r>
            <a:r>
              <a:rPr lang="en-US" dirty="0" smtClean="0"/>
              <a:t> for Int. ADC Operation</a:t>
            </a:r>
            <a:endParaRPr lang="en-US" dirty="0"/>
          </a:p>
        </p:txBody>
      </p:sp>
      <p:pic>
        <p:nvPicPr>
          <p:cNvPr id="4" name="Content Placeholder 3" descr="C:\Users\wolfram\Desktop\setting adc.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68728" y="2160588"/>
            <a:ext cx="3014582" cy="3881437"/>
          </a:xfrm>
          <a:prstGeom prst="rect">
            <a:avLst/>
          </a:prstGeom>
          <a:noFill/>
          <a:ln>
            <a:noFill/>
          </a:ln>
        </p:spPr>
      </p:pic>
    </p:spTree>
    <p:extLst>
      <p:ext uri="{BB962C8B-B14F-4D97-AF65-F5344CB8AC3E}">
        <p14:creationId xmlns:p14="http://schemas.microsoft.com/office/powerpoint/2010/main" val="20807479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XBee</a:t>
            </a:r>
            <a:r>
              <a:rPr lang="en-US" dirty="0" smtClean="0"/>
              <a:t> Packet Format (API)</a:t>
            </a:r>
            <a:endParaRPr lang="en-US" dirty="0"/>
          </a:p>
        </p:txBody>
      </p:sp>
      <p:sp>
        <p:nvSpPr>
          <p:cNvPr id="3" name="Content Placeholder 2"/>
          <p:cNvSpPr>
            <a:spLocks noGrp="1"/>
          </p:cNvSpPr>
          <p:nvPr>
            <p:ph idx="1"/>
          </p:nvPr>
        </p:nvSpPr>
        <p:spPr/>
        <p:txBody>
          <a:bodyPr/>
          <a:lstStyle/>
          <a:p>
            <a:r>
              <a:rPr lang="en-US" i="1" dirty="0"/>
              <a:t>Standard </a:t>
            </a:r>
            <a:r>
              <a:rPr lang="en-US" i="1" dirty="0" err="1"/>
              <a:t>XBee</a:t>
            </a:r>
            <a:r>
              <a:rPr lang="en-US" i="1" dirty="0"/>
              <a:t> packet example:</a:t>
            </a:r>
            <a:endParaRPr lang="en-US" dirty="0"/>
          </a:p>
          <a:p>
            <a:r>
              <a:rPr lang="en-US" i="1" dirty="0"/>
              <a:t>7E 00 1C 83 56 78 22 00 05 06 00 00 00 03 FF 00 00 03 FF 00 00 03 FF 00 00 03 FF 00 00 03 FF 77</a:t>
            </a:r>
            <a:endParaRPr lang="en-US" dirty="0"/>
          </a:p>
          <a:p>
            <a:r>
              <a:rPr lang="en-US" i="1" dirty="0" smtClean="0"/>
              <a:t>Where </a:t>
            </a:r>
            <a:r>
              <a:rPr lang="en-US" i="1" dirty="0"/>
              <a:t>the UART API data stream can be broken down as:</a:t>
            </a:r>
            <a:endParaRPr lang="en-US" dirty="0"/>
          </a:p>
          <a:p>
            <a:endParaRPr lang="en-US" dirty="0"/>
          </a:p>
        </p:txBody>
      </p:sp>
    </p:spTree>
    <p:extLst>
      <p:ext uri="{BB962C8B-B14F-4D97-AF65-F5344CB8AC3E}">
        <p14:creationId xmlns:p14="http://schemas.microsoft.com/office/powerpoint/2010/main" val="35524647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XBee</a:t>
            </a:r>
            <a:r>
              <a:rPr lang="en-US" dirty="0"/>
              <a:t> Packet </a:t>
            </a:r>
            <a:r>
              <a:rPr lang="en-US" dirty="0" smtClean="0"/>
              <a:t>Format </a:t>
            </a:r>
            <a:r>
              <a:rPr lang="en-US" dirty="0"/>
              <a:t>(API)</a:t>
            </a:r>
          </a:p>
        </p:txBody>
      </p:sp>
      <p:graphicFrame>
        <p:nvGraphicFramePr>
          <p:cNvPr id="4" name="Content Placeholder 3"/>
          <p:cNvGraphicFramePr>
            <a:graphicFrameLocks noGrp="1"/>
          </p:cNvGraphicFramePr>
          <p:nvPr>
            <p:ph idx="1"/>
          </p:nvPr>
        </p:nvGraphicFramePr>
        <p:xfrm>
          <a:off x="2466499" y="2385790"/>
          <a:ext cx="5019040" cy="3295523"/>
        </p:xfrm>
        <a:graphic>
          <a:graphicData uri="http://schemas.openxmlformats.org/drawingml/2006/table">
            <a:tbl>
              <a:tblPr firstRow="1" firstCol="1" bandRow="1">
                <a:tableStyleId>{5C22544A-7EE6-4342-B048-85BDC9FD1C3A}</a:tableStyleId>
              </a:tblPr>
              <a:tblGrid>
                <a:gridCol w="609600"/>
                <a:gridCol w="4409440"/>
              </a:tblGrid>
              <a:tr h="0">
                <a:tc>
                  <a:txBody>
                    <a:bodyPr/>
                    <a:lstStyle/>
                    <a:p>
                      <a:pPr marL="0" marR="0">
                        <a:lnSpc>
                          <a:spcPct val="115000"/>
                        </a:lnSpc>
                        <a:spcBef>
                          <a:spcPts val="0"/>
                        </a:spcBef>
                        <a:spcAft>
                          <a:spcPts val="0"/>
                        </a:spcAft>
                      </a:pPr>
                      <a:r>
                        <a:rPr lang="en-US" sz="1100">
                          <a:effectLst/>
                        </a:rPr>
                        <a:t>7E</a:t>
                      </a:r>
                      <a:endParaRPr lang="en-US" sz="1100">
                        <a:effectLst/>
                        <a:latin typeface="Calibri" panose="020F0502020204030204" pitchFamily="34" charset="0"/>
                        <a:ea typeface="Times New Roman" panose="02020603050405020304" pitchFamily="18" charset="0"/>
                      </a:endParaRPr>
                    </a:p>
                  </a:txBody>
                  <a:tcPr marL="50800" marR="50800" marT="50800" marB="50800"/>
                </a:tc>
                <a:tc>
                  <a:txBody>
                    <a:bodyPr/>
                    <a:lstStyle/>
                    <a:p>
                      <a:pPr marL="0" marR="0">
                        <a:lnSpc>
                          <a:spcPct val="115000"/>
                        </a:lnSpc>
                        <a:spcBef>
                          <a:spcPts val="0"/>
                        </a:spcBef>
                        <a:spcAft>
                          <a:spcPts val="0"/>
                        </a:spcAft>
                      </a:pPr>
                      <a:r>
                        <a:rPr lang="en-US" sz="1100">
                          <a:effectLst/>
                        </a:rPr>
                        <a:t>Start Delimiter</a:t>
                      </a:r>
                      <a:endParaRPr lang="en-US" sz="1100">
                        <a:effectLst/>
                        <a:latin typeface="Calibri" panose="020F0502020204030204" pitchFamily="34" charset="0"/>
                        <a:ea typeface="Times New Roman" panose="02020603050405020304" pitchFamily="18" charset="0"/>
                      </a:endParaRPr>
                    </a:p>
                  </a:txBody>
                  <a:tcPr marL="50800" marR="50800" marT="50800" marB="50800"/>
                </a:tc>
              </a:tr>
              <a:tr h="0">
                <a:tc>
                  <a:txBody>
                    <a:bodyPr/>
                    <a:lstStyle/>
                    <a:p>
                      <a:pPr marL="0" marR="0">
                        <a:lnSpc>
                          <a:spcPct val="115000"/>
                        </a:lnSpc>
                        <a:spcBef>
                          <a:spcPts val="0"/>
                        </a:spcBef>
                        <a:spcAft>
                          <a:spcPts val="0"/>
                        </a:spcAft>
                      </a:pPr>
                      <a:r>
                        <a:rPr lang="en-US" sz="1100">
                          <a:effectLst/>
                        </a:rPr>
                        <a:t>00 1C</a:t>
                      </a:r>
                      <a:endParaRPr lang="en-US" sz="1100">
                        <a:effectLst/>
                        <a:latin typeface="Calibri" panose="020F0502020204030204" pitchFamily="34" charset="0"/>
                        <a:ea typeface="Times New Roman" panose="02020603050405020304" pitchFamily="18" charset="0"/>
                      </a:endParaRPr>
                    </a:p>
                  </a:txBody>
                  <a:tcPr marL="50800" marR="50800" marT="50800" marB="50800"/>
                </a:tc>
                <a:tc>
                  <a:txBody>
                    <a:bodyPr/>
                    <a:lstStyle/>
                    <a:p>
                      <a:pPr marL="0" marR="0">
                        <a:lnSpc>
                          <a:spcPct val="115000"/>
                        </a:lnSpc>
                        <a:spcBef>
                          <a:spcPts val="0"/>
                        </a:spcBef>
                        <a:spcAft>
                          <a:spcPts val="0"/>
                        </a:spcAft>
                      </a:pPr>
                      <a:r>
                        <a:rPr lang="en-US" sz="1100">
                          <a:effectLst/>
                        </a:rPr>
                        <a:t>Length Bytes</a:t>
                      </a:r>
                      <a:endParaRPr lang="en-US" sz="1100">
                        <a:effectLst/>
                        <a:latin typeface="Calibri" panose="020F0502020204030204" pitchFamily="34" charset="0"/>
                        <a:ea typeface="Times New Roman" panose="02020603050405020304" pitchFamily="18" charset="0"/>
                      </a:endParaRPr>
                    </a:p>
                  </a:txBody>
                  <a:tcPr marL="50800" marR="50800" marT="50800" marB="50800"/>
                </a:tc>
              </a:tr>
              <a:tr h="0">
                <a:tc>
                  <a:txBody>
                    <a:bodyPr/>
                    <a:lstStyle/>
                    <a:p>
                      <a:pPr marL="0" marR="0">
                        <a:lnSpc>
                          <a:spcPct val="115000"/>
                        </a:lnSpc>
                        <a:spcBef>
                          <a:spcPts val="0"/>
                        </a:spcBef>
                        <a:spcAft>
                          <a:spcPts val="0"/>
                        </a:spcAft>
                      </a:pPr>
                      <a:r>
                        <a:rPr lang="en-US" sz="1100">
                          <a:effectLst/>
                        </a:rPr>
                        <a:t>83</a:t>
                      </a:r>
                      <a:endParaRPr lang="en-US" sz="1100">
                        <a:effectLst/>
                        <a:latin typeface="Calibri" panose="020F0502020204030204" pitchFamily="34" charset="0"/>
                        <a:ea typeface="Times New Roman" panose="02020603050405020304" pitchFamily="18" charset="0"/>
                      </a:endParaRPr>
                    </a:p>
                  </a:txBody>
                  <a:tcPr marL="50800" marR="50800" marT="50800" marB="50800"/>
                </a:tc>
                <a:tc>
                  <a:txBody>
                    <a:bodyPr/>
                    <a:lstStyle/>
                    <a:p>
                      <a:pPr marL="0" marR="0">
                        <a:lnSpc>
                          <a:spcPct val="115000"/>
                        </a:lnSpc>
                        <a:spcBef>
                          <a:spcPts val="0"/>
                        </a:spcBef>
                        <a:spcAft>
                          <a:spcPts val="0"/>
                        </a:spcAft>
                      </a:pPr>
                      <a:r>
                        <a:rPr lang="en-US" sz="1100">
                          <a:effectLst/>
                        </a:rPr>
                        <a:t>API Identifier Byte for 16bit A/D data (82 is for 64bit A/D data)</a:t>
                      </a:r>
                      <a:endParaRPr lang="en-US" sz="1100">
                        <a:effectLst/>
                        <a:latin typeface="Calibri" panose="020F0502020204030204" pitchFamily="34" charset="0"/>
                        <a:ea typeface="Times New Roman" panose="02020603050405020304" pitchFamily="18" charset="0"/>
                      </a:endParaRPr>
                    </a:p>
                  </a:txBody>
                  <a:tcPr marL="50800" marR="50800" marT="50800" marB="50800"/>
                </a:tc>
              </a:tr>
              <a:tr h="0">
                <a:tc>
                  <a:txBody>
                    <a:bodyPr/>
                    <a:lstStyle/>
                    <a:p>
                      <a:pPr marL="0" marR="0">
                        <a:lnSpc>
                          <a:spcPct val="115000"/>
                        </a:lnSpc>
                        <a:spcBef>
                          <a:spcPts val="0"/>
                        </a:spcBef>
                        <a:spcAft>
                          <a:spcPts val="0"/>
                        </a:spcAft>
                      </a:pPr>
                      <a:r>
                        <a:rPr lang="en-US" sz="1100">
                          <a:effectLst/>
                        </a:rPr>
                        <a:t>56 78</a:t>
                      </a:r>
                      <a:endParaRPr lang="en-US" sz="1100">
                        <a:effectLst/>
                        <a:latin typeface="Calibri" panose="020F0502020204030204" pitchFamily="34" charset="0"/>
                        <a:ea typeface="Times New Roman" panose="02020603050405020304" pitchFamily="18" charset="0"/>
                      </a:endParaRPr>
                    </a:p>
                  </a:txBody>
                  <a:tcPr marL="50800" marR="50800" marT="50800" marB="50800"/>
                </a:tc>
                <a:tc>
                  <a:txBody>
                    <a:bodyPr/>
                    <a:lstStyle/>
                    <a:p>
                      <a:pPr marL="0" marR="0">
                        <a:lnSpc>
                          <a:spcPct val="115000"/>
                        </a:lnSpc>
                        <a:spcBef>
                          <a:spcPts val="0"/>
                        </a:spcBef>
                        <a:spcAft>
                          <a:spcPts val="0"/>
                        </a:spcAft>
                      </a:pPr>
                      <a:r>
                        <a:rPr lang="en-US" sz="1100">
                          <a:effectLst/>
                        </a:rPr>
                        <a:t>Source Address Bytes</a:t>
                      </a:r>
                      <a:endParaRPr lang="en-US" sz="1100">
                        <a:effectLst/>
                        <a:latin typeface="Calibri" panose="020F0502020204030204" pitchFamily="34" charset="0"/>
                        <a:ea typeface="Times New Roman" panose="02020603050405020304" pitchFamily="18" charset="0"/>
                      </a:endParaRPr>
                    </a:p>
                  </a:txBody>
                  <a:tcPr marL="50800" marR="50800" marT="50800" marB="50800"/>
                </a:tc>
              </a:tr>
              <a:tr h="0">
                <a:tc>
                  <a:txBody>
                    <a:bodyPr/>
                    <a:lstStyle/>
                    <a:p>
                      <a:pPr marL="0" marR="0">
                        <a:lnSpc>
                          <a:spcPct val="115000"/>
                        </a:lnSpc>
                        <a:spcBef>
                          <a:spcPts val="0"/>
                        </a:spcBef>
                        <a:spcAft>
                          <a:spcPts val="0"/>
                        </a:spcAft>
                      </a:pPr>
                      <a:r>
                        <a:rPr lang="en-US" sz="1100">
                          <a:effectLst/>
                        </a:rPr>
                        <a:t>22</a:t>
                      </a:r>
                      <a:endParaRPr lang="en-US" sz="1100">
                        <a:effectLst/>
                        <a:latin typeface="Calibri" panose="020F0502020204030204" pitchFamily="34" charset="0"/>
                        <a:ea typeface="Times New Roman" panose="02020603050405020304" pitchFamily="18" charset="0"/>
                      </a:endParaRPr>
                    </a:p>
                  </a:txBody>
                  <a:tcPr marL="50800" marR="50800" marT="50800" marB="50800"/>
                </a:tc>
                <a:tc>
                  <a:txBody>
                    <a:bodyPr/>
                    <a:lstStyle/>
                    <a:p>
                      <a:pPr marL="0" marR="0">
                        <a:lnSpc>
                          <a:spcPct val="115000"/>
                        </a:lnSpc>
                        <a:spcBef>
                          <a:spcPts val="0"/>
                        </a:spcBef>
                        <a:spcAft>
                          <a:spcPts val="0"/>
                        </a:spcAft>
                      </a:pPr>
                      <a:r>
                        <a:rPr lang="en-US" sz="1100">
                          <a:effectLst/>
                        </a:rPr>
                        <a:t>RSSI Value Bytes</a:t>
                      </a:r>
                      <a:endParaRPr lang="en-US" sz="1100">
                        <a:effectLst/>
                        <a:latin typeface="Calibri" panose="020F0502020204030204" pitchFamily="34" charset="0"/>
                        <a:ea typeface="Times New Roman" panose="02020603050405020304" pitchFamily="18" charset="0"/>
                      </a:endParaRPr>
                    </a:p>
                  </a:txBody>
                  <a:tcPr marL="50800" marR="50800" marT="50800" marB="50800"/>
                </a:tc>
              </a:tr>
              <a:tr h="0">
                <a:tc>
                  <a:txBody>
                    <a:bodyPr/>
                    <a:lstStyle/>
                    <a:p>
                      <a:pPr marL="0" marR="0">
                        <a:lnSpc>
                          <a:spcPct val="115000"/>
                        </a:lnSpc>
                        <a:spcBef>
                          <a:spcPts val="0"/>
                        </a:spcBef>
                        <a:spcAft>
                          <a:spcPts val="0"/>
                        </a:spcAft>
                      </a:pPr>
                      <a:r>
                        <a:rPr lang="en-US" sz="1100">
                          <a:effectLst/>
                        </a:rPr>
                        <a:t>00</a:t>
                      </a:r>
                      <a:endParaRPr lang="en-US" sz="1100">
                        <a:effectLst/>
                        <a:latin typeface="Calibri" panose="020F0502020204030204" pitchFamily="34" charset="0"/>
                        <a:ea typeface="Times New Roman" panose="02020603050405020304" pitchFamily="18" charset="0"/>
                      </a:endParaRPr>
                    </a:p>
                  </a:txBody>
                  <a:tcPr marL="50800" marR="50800" marT="50800" marB="50800"/>
                </a:tc>
                <a:tc>
                  <a:txBody>
                    <a:bodyPr/>
                    <a:lstStyle/>
                    <a:p>
                      <a:pPr marL="0" marR="0">
                        <a:lnSpc>
                          <a:spcPct val="115000"/>
                        </a:lnSpc>
                        <a:spcBef>
                          <a:spcPts val="0"/>
                        </a:spcBef>
                        <a:spcAft>
                          <a:spcPts val="0"/>
                        </a:spcAft>
                      </a:pPr>
                      <a:r>
                        <a:rPr lang="en-US" sz="1100">
                          <a:effectLst/>
                        </a:rPr>
                        <a:t>Option Byte</a:t>
                      </a:r>
                      <a:endParaRPr lang="en-US" sz="1100">
                        <a:effectLst/>
                        <a:latin typeface="Calibri" panose="020F0502020204030204" pitchFamily="34" charset="0"/>
                        <a:ea typeface="Times New Roman" panose="02020603050405020304" pitchFamily="18" charset="0"/>
                      </a:endParaRPr>
                    </a:p>
                  </a:txBody>
                  <a:tcPr marL="50800" marR="50800" marT="50800" marB="50800"/>
                </a:tc>
              </a:tr>
              <a:tr h="0">
                <a:tc>
                  <a:txBody>
                    <a:bodyPr/>
                    <a:lstStyle/>
                    <a:p>
                      <a:pPr marL="0" marR="0">
                        <a:lnSpc>
                          <a:spcPct val="115000"/>
                        </a:lnSpc>
                        <a:spcBef>
                          <a:spcPts val="0"/>
                        </a:spcBef>
                        <a:spcAft>
                          <a:spcPts val="0"/>
                        </a:spcAft>
                      </a:pPr>
                      <a:r>
                        <a:rPr lang="en-US" sz="1100">
                          <a:effectLst/>
                        </a:rPr>
                        <a:t>05</a:t>
                      </a:r>
                      <a:endParaRPr lang="en-US" sz="1100">
                        <a:effectLst/>
                        <a:latin typeface="Calibri" panose="020F0502020204030204" pitchFamily="34" charset="0"/>
                        <a:ea typeface="Times New Roman" panose="02020603050405020304" pitchFamily="18" charset="0"/>
                      </a:endParaRPr>
                    </a:p>
                  </a:txBody>
                  <a:tcPr marL="50800" marR="50800" marT="50800" marB="50800"/>
                </a:tc>
                <a:tc>
                  <a:txBody>
                    <a:bodyPr/>
                    <a:lstStyle/>
                    <a:p>
                      <a:pPr marL="0" marR="0">
                        <a:lnSpc>
                          <a:spcPct val="115000"/>
                        </a:lnSpc>
                        <a:spcBef>
                          <a:spcPts val="0"/>
                        </a:spcBef>
                        <a:spcAft>
                          <a:spcPts val="0"/>
                        </a:spcAft>
                      </a:pPr>
                      <a:r>
                        <a:rPr lang="en-US" sz="1100">
                          <a:effectLst/>
                        </a:rPr>
                        <a:t>Sample Quantity Byte</a:t>
                      </a:r>
                      <a:endParaRPr lang="en-US" sz="1100">
                        <a:effectLst/>
                        <a:latin typeface="Calibri" panose="020F0502020204030204" pitchFamily="34" charset="0"/>
                        <a:ea typeface="Times New Roman" panose="02020603050405020304" pitchFamily="18" charset="0"/>
                      </a:endParaRPr>
                    </a:p>
                  </a:txBody>
                  <a:tcPr marL="50800" marR="50800" marT="50800" marB="50800"/>
                </a:tc>
              </a:tr>
              <a:tr h="0">
                <a:tc>
                  <a:txBody>
                    <a:bodyPr/>
                    <a:lstStyle/>
                    <a:p>
                      <a:pPr marL="0" marR="0">
                        <a:lnSpc>
                          <a:spcPct val="115000"/>
                        </a:lnSpc>
                        <a:spcBef>
                          <a:spcPts val="0"/>
                        </a:spcBef>
                        <a:spcAft>
                          <a:spcPts val="0"/>
                        </a:spcAft>
                      </a:pPr>
                      <a:r>
                        <a:rPr lang="en-US" sz="1100">
                          <a:effectLst/>
                        </a:rPr>
                        <a:t>06 00</a:t>
                      </a:r>
                      <a:endParaRPr lang="en-US" sz="1100">
                        <a:effectLst/>
                        <a:latin typeface="Calibri" panose="020F0502020204030204" pitchFamily="34" charset="0"/>
                        <a:ea typeface="Times New Roman" panose="02020603050405020304" pitchFamily="18" charset="0"/>
                      </a:endParaRPr>
                    </a:p>
                  </a:txBody>
                  <a:tcPr marL="50800" marR="50800" marT="50800" marB="50800"/>
                </a:tc>
                <a:tc>
                  <a:txBody>
                    <a:bodyPr/>
                    <a:lstStyle/>
                    <a:p>
                      <a:pPr marL="0" marR="0">
                        <a:lnSpc>
                          <a:spcPct val="115000"/>
                        </a:lnSpc>
                        <a:spcBef>
                          <a:spcPts val="0"/>
                        </a:spcBef>
                        <a:spcAft>
                          <a:spcPts val="0"/>
                        </a:spcAft>
                      </a:pPr>
                      <a:r>
                        <a:rPr lang="en-US" sz="1100">
                          <a:effectLst/>
                        </a:rPr>
                        <a:t>00000110 00000000 Channel Indicator *</a:t>
                      </a:r>
                      <a:endParaRPr lang="en-US" sz="1100">
                        <a:effectLst/>
                        <a:latin typeface="Calibri" panose="020F0502020204030204" pitchFamily="34" charset="0"/>
                        <a:ea typeface="Times New Roman" panose="02020603050405020304" pitchFamily="18" charset="0"/>
                      </a:endParaRPr>
                    </a:p>
                  </a:txBody>
                  <a:tcPr marL="50800" marR="50800" marT="50800" marB="50800"/>
                </a:tc>
              </a:tr>
              <a:tr h="0">
                <a:tc>
                  <a:txBody>
                    <a:bodyPr/>
                    <a:lstStyle/>
                    <a:p>
                      <a:pPr marL="0" marR="0">
                        <a:lnSpc>
                          <a:spcPct val="115000"/>
                        </a:lnSpc>
                        <a:spcBef>
                          <a:spcPts val="0"/>
                        </a:spcBef>
                        <a:spcAft>
                          <a:spcPts val="0"/>
                        </a:spcAft>
                      </a:pPr>
                      <a:r>
                        <a:rPr lang="en-US" sz="1100">
                          <a:effectLst/>
                        </a:rPr>
                        <a:t>00 00</a:t>
                      </a:r>
                      <a:endParaRPr lang="en-US" sz="1100">
                        <a:effectLst/>
                        <a:latin typeface="Calibri" panose="020F0502020204030204" pitchFamily="34" charset="0"/>
                        <a:ea typeface="Times New Roman" panose="02020603050405020304" pitchFamily="18" charset="0"/>
                      </a:endParaRPr>
                    </a:p>
                  </a:txBody>
                  <a:tcPr marL="50800" marR="50800" marT="50800" marB="50800"/>
                </a:tc>
                <a:tc>
                  <a:txBody>
                    <a:bodyPr/>
                    <a:lstStyle/>
                    <a:p>
                      <a:pPr marL="0" marR="0">
                        <a:lnSpc>
                          <a:spcPct val="115000"/>
                        </a:lnSpc>
                        <a:spcBef>
                          <a:spcPts val="0"/>
                        </a:spcBef>
                        <a:spcAft>
                          <a:spcPts val="0"/>
                        </a:spcAft>
                      </a:pPr>
                      <a:r>
                        <a:rPr lang="en-US" sz="1100">
                          <a:effectLst/>
                        </a:rPr>
                        <a:t>Sample Data ADC0 (min value for A/D is 00 00)</a:t>
                      </a:r>
                      <a:endParaRPr lang="en-US" sz="1100">
                        <a:effectLst/>
                        <a:latin typeface="Calibri" panose="020F0502020204030204" pitchFamily="34" charset="0"/>
                        <a:ea typeface="Times New Roman" panose="02020603050405020304" pitchFamily="18" charset="0"/>
                      </a:endParaRPr>
                    </a:p>
                  </a:txBody>
                  <a:tcPr marL="50800" marR="50800" marT="50800" marB="50800"/>
                </a:tc>
              </a:tr>
              <a:tr h="0">
                <a:tc>
                  <a:txBody>
                    <a:bodyPr/>
                    <a:lstStyle/>
                    <a:p>
                      <a:pPr marL="0" marR="0">
                        <a:lnSpc>
                          <a:spcPct val="115000"/>
                        </a:lnSpc>
                        <a:spcBef>
                          <a:spcPts val="0"/>
                        </a:spcBef>
                        <a:spcAft>
                          <a:spcPts val="0"/>
                        </a:spcAft>
                      </a:pPr>
                      <a:r>
                        <a:rPr lang="en-US" sz="1100">
                          <a:effectLst/>
                        </a:rPr>
                        <a:t>03 FF</a:t>
                      </a:r>
                      <a:endParaRPr lang="en-US" sz="1100">
                        <a:effectLst/>
                        <a:latin typeface="Calibri" panose="020F0502020204030204" pitchFamily="34" charset="0"/>
                        <a:ea typeface="Times New Roman" panose="02020603050405020304" pitchFamily="18" charset="0"/>
                      </a:endParaRPr>
                    </a:p>
                  </a:txBody>
                  <a:tcPr marL="50800" marR="50800" marT="50800" marB="50800"/>
                </a:tc>
                <a:tc>
                  <a:txBody>
                    <a:bodyPr/>
                    <a:lstStyle/>
                    <a:p>
                      <a:pPr marL="0" marR="0">
                        <a:lnSpc>
                          <a:spcPct val="115000"/>
                        </a:lnSpc>
                        <a:spcBef>
                          <a:spcPts val="0"/>
                        </a:spcBef>
                        <a:spcAft>
                          <a:spcPts val="0"/>
                        </a:spcAft>
                      </a:pPr>
                      <a:r>
                        <a:rPr lang="en-US" sz="1100">
                          <a:effectLst/>
                        </a:rPr>
                        <a:t>Sample Data ADC1 (max value for A/D is 03 FF, indicating the value of ADC1 is Vref)</a:t>
                      </a:r>
                      <a:endParaRPr lang="en-US" sz="1100">
                        <a:effectLst/>
                        <a:latin typeface="Calibri" panose="020F0502020204030204" pitchFamily="34" charset="0"/>
                        <a:ea typeface="Times New Roman" panose="02020603050405020304" pitchFamily="18" charset="0"/>
                      </a:endParaRPr>
                    </a:p>
                  </a:txBody>
                  <a:tcPr marL="50800" marR="50800" marT="50800" marB="50800"/>
                </a:tc>
              </a:tr>
              <a:tr h="0">
                <a:tc>
                  <a:txBody>
                    <a:bodyPr/>
                    <a:lstStyle/>
                    <a:p>
                      <a:pPr marL="0" marR="0">
                        <a:lnSpc>
                          <a:spcPct val="115000"/>
                        </a:lnSpc>
                        <a:spcBef>
                          <a:spcPts val="0"/>
                        </a:spcBef>
                        <a:spcAft>
                          <a:spcPts val="0"/>
                        </a:spcAft>
                      </a:pPr>
                      <a:r>
                        <a:rPr lang="en-US" sz="1100">
                          <a:effectLst/>
                        </a:rPr>
                        <a:t>77</a:t>
                      </a:r>
                      <a:endParaRPr lang="en-US" sz="1100">
                        <a:effectLst/>
                        <a:latin typeface="Calibri" panose="020F0502020204030204" pitchFamily="34" charset="0"/>
                        <a:ea typeface="Times New Roman" panose="02020603050405020304" pitchFamily="18" charset="0"/>
                      </a:endParaRPr>
                    </a:p>
                  </a:txBody>
                  <a:tcPr marL="50800" marR="50800" marT="50800" marB="50800"/>
                </a:tc>
                <a:tc>
                  <a:txBody>
                    <a:bodyPr/>
                    <a:lstStyle/>
                    <a:p>
                      <a:pPr marL="0" marR="0">
                        <a:lnSpc>
                          <a:spcPct val="115000"/>
                        </a:lnSpc>
                        <a:spcBef>
                          <a:spcPts val="0"/>
                        </a:spcBef>
                        <a:spcAft>
                          <a:spcPts val="0"/>
                        </a:spcAft>
                      </a:pPr>
                      <a:r>
                        <a:rPr lang="en-US" sz="1100" dirty="0">
                          <a:effectLst/>
                        </a:rPr>
                        <a:t>Check Sum</a:t>
                      </a:r>
                      <a:endParaRPr lang="en-US" sz="1100" dirty="0">
                        <a:effectLst/>
                        <a:latin typeface="Calibri" panose="020F0502020204030204" pitchFamily="34" charset="0"/>
                        <a:ea typeface="Times New Roman" panose="02020603050405020304" pitchFamily="18" charset="0"/>
                      </a:endParaRPr>
                    </a:p>
                  </a:txBody>
                  <a:tcPr marL="50800" marR="50800" marT="50800" marB="50800"/>
                </a:tc>
              </a:tr>
            </a:tbl>
          </a:graphicData>
        </a:graphic>
      </p:graphicFrame>
    </p:spTree>
    <p:extLst>
      <p:ext uri="{BB962C8B-B14F-4D97-AF65-F5344CB8AC3E}">
        <p14:creationId xmlns:p14="http://schemas.microsoft.com/office/powerpoint/2010/main" val="1626506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XBee</a:t>
            </a:r>
            <a:r>
              <a:rPr lang="en-US" dirty="0"/>
              <a:t> Packet </a:t>
            </a:r>
            <a:r>
              <a:rPr lang="en-US" dirty="0" smtClean="0"/>
              <a:t>Format </a:t>
            </a:r>
            <a:r>
              <a:rPr lang="en-US" dirty="0"/>
              <a:t>(API)</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176363131"/>
              </p:ext>
            </p:extLst>
          </p:nvPr>
        </p:nvGraphicFramePr>
        <p:xfrm>
          <a:off x="677334" y="3181943"/>
          <a:ext cx="8596305" cy="781109"/>
        </p:xfrm>
        <a:graphic>
          <a:graphicData uri="http://schemas.openxmlformats.org/drawingml/2006/table">
            <a:tbl>
              <a:tblPr firstRow="1" firstCol="1" bandRow="1">
                <a:tableStyleId>{5C22544A-7EE6-4342-B048-85BDC9FD1C3A}</a:tableStyleId>
              </a:tblPr>
              <a:tblGrid>
                <a:gridCol w="534797"/>
                <a:gridCol w="534797"/>
                <a:gridCol w="534797"/>
                <a:gridCol w="534797"/>
                <a:gridCol w="534797"/>
                <a:gridCol w="534797"/>
                <a:gridCol w="534797"/>
                <a:gridCol w="534797"/>
                <a:gridCol w="534797"/>
                <a:gridCol w="534797"/>
                <a:gridCol w="534797"/>
                <a:gridCol w="534797"/>
                <a:gridCol w="534797"/>
                <a:gridCol w="534797"/>
                <a:gridCol w="534797"/>
                <a:gridCol w="574350"/>
              </a:tblGrid>
              <a:tr h="258263">
                <a:tc gridSpan="2">
                  <a:txBody>
                    <a:bodyPr/>
                    <a:lstStyle/>
                    <a:p>
                      <a:pPr marL="0" marR="0">
                        <a:lnSpc>
                          <a:spcPct val="115000"/>
                        </a:lnSpc>
                        <a:spcBef>
                          <a:spcPts val="0"/>
                        </a:spcBef>
                        <a:spcAft>
                          <a:spcPts val="0"/>
                        </a:spcAft>
                      </a:pPr>
                      <a:r>
                        <a:rPr lang="en-US" sz="1000" dirty="0">
                          <a:effectLst/>
                        </a:rPr>
                        <a:t>MSB = 0x06</a:t>
                      </a:r>
                      <a:endParaRPr lang="en-US" sz="1000" dirty="0">
                        <a:effectLst/>
                        <a:latin typeface="Calibri" panose="020F0502020204030204" pitchFamily="34" charset="0"/>
                        <a:ea typeface="Times New Roman" panose="02020603050405020304" pitchFamily="18" charset="0"/>
                      </a:endParaRPr>
                    </a:p>
                  </a:txBody>
                  <a:tcPr marL="44566" marR="44566" marT="44566" marB="44566"/>
                </a:tc>
                <a:tc hMerge="1">
                  <a:txBody>
                    <a:bodyPr/>
                    <a:lstStyle/>
                    <a:p>
                      <a:endParaRPr lang="en-US"/>
                    </a:p>
                  </a:txBody>
                  <a:tcPr/>
                </a:tc>
                <a:tc gridSpan="2">
                  <a:txBody>
                    <a:bodyPr/>
                    <a:lstStyle/>
                    <a:p>
                      <a:pPr marL="0" marR="0">
                        <a:lnSpc>
                          <a:spcPct val="115000"/>
                        </a:lnSpc>
                        <a:spcBef>
                          <a:spcPts val="0"/>
                        </a:spcBef>
                        <a:spcAft>
                          <a:spcPts val="0"/>
                        </a:spcAft>
                      </a:pPr>
                      <a:r>
                        <a:rPr lang="en-US" sz="1000">
                          <a:effectLst/>
                        </a:rPr>
                        <a:t>LSB = 0x00</a:t>
                      </a:r>
                      <a:endParaRPr lang="en-US" sz="1000">
                        <a:effectLst/>
                        <a:latin typeface="Calibri" panose="020F0502020204030204" pitchFamily="34" charset="0"/>
                        <a:ea typeface="Times New Roman" panose="02020603050405020304" pitchFamily="18" charset="0"/>
                      </a:endParaRPr>
                    </a:p>
                  </a:txBody>
                  <a:tcPr marL="44566" marR="44566" marT="44566" marB="44566"/>
                </a:tc>
                <a:tc hMerge="1">
                  <a:txBody>
                    <a:bodyPr/>
                    <a:lstStyle/>
                    <a:p>
                      <a:endParaRPr lang="en-US"/>
                    </a:p>
                  </a:txBody>
                  <a:tcPr/>
                </a:tc>
                <a:tc gridSpan="12">
                  <a:txBody>
                    <a:bodyPr/>
                    <a:lstStyle/>
                    <a:p>
                      <a:pPr marL="0" marR="0">
                        <a:lnSpc>
                          <a:spcPct val="115000"/>
                        </a:lnSpc>
                        <a:spcBef>
                          <a:spcPts val="0"/>
                        </a:spcBef>
                        <a:spcAft>
                          <a:spcPts val="1000"/>
                        </a:spcAft>
                      </a:pPr>
                      <a:r>
                        <a:rPr lang="en-US" sz="1000">
                          <a:effectLst/>
                        </a:rPr>
                        <a:t> </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8263">
                <a:tc>
                  <a:txBody>
                    <a:bodyPr/>
                    <a:lstStyle/>
                    <a:p>
                      <a:pPr marL="0" marR="0">
                        <a:lnSpc>
                          <a:spcPts val="15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1</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1</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0</a:t>
                      </a:r>
                      <a:endParaRPr lang="en-US" sz="1000">
                        <a:effectLst/>
                        <a:latin typeface="Calibri" panose="020F0502020204030204" pitchFamily="34" charset="0"/>
                        <a:ea typeface="Times New Roman" panose="02020603050405020304" pitchFamily="18" charset="0"/>
                      </a:endParaRPr>
                    </a:p>
                  </a:txBody>
                  <a:tcPr marL="44566" marR="44566" marT="44566" marB="44566"/>
                </a:tc>
              </a:tr>
              <a:tr h="258263">
                <a:tc>
                  <a:txBody>
                    <a:bodyPr/>
                    <a:lstStyle/>
                    <a:p>
                      <a:pPr marL="0" marR="0">
                        <a:lnSpc>
                          <a:spcPct val="115000"/>
                        </a:lnSpc>
                        <a:spcBef>
                          <a:spcPts val="0"/>
                        </a:spcBef>
                        <a:spcAft>
                          <a:spcPts val="0"/>
                        </a:spcAft>
                      </a:pPr>
                      <a:r>
                        <a:rPr lang="en-US" sz="1000">
                          <a:effectLst/>
                        </a:rPr>
                        <a:t>NA</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A5</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A4</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A3</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A2</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A1</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A0</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D8</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D7</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D6</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D5</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D4</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D3</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D2</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a:effectLst/>
                        </a:rPr>
                        <a:t>D1</a:t>
                      </a:r>
                      <a:endParaRPr lang="en-US" sz="1000">
                        <a:effectLst/>
                        <a:latin typeface="Calibri" panose="020F0502020204030204" pitchFamily="34" charset="0"/>
                        <a:ea typeface="Times New Roman" panose="02020603050405020304" pitchFamily="18" charset="0"/>
                      </a:endParaRPr>
                    </a:p>
                  </a:txBody>
                  <a:tcPr marL="44566" marR="44566" marT="44566" marB="44566"/>
                </a:tc>
                <a:tc>
                  <a:txBody>
                    <a:bodyPr/>
                    <a:lstStyle/>
                    <a:p>
                      <a:pPr marL="0" marR="0">
                        <a:lnSpc>
                          <a:spcPct val="115000"/>
                        </a:lnSpc>
                        <a:spcBef>
                          <a:spcPts val="0"/>
                        </a:spcBef>
                        <a:spcAft>
                          <a:spcPts val="0"/>
                        </a:spcAft>
                      </a:pPr>
                      <a:r>
                        <a:rPr lang="en-US" sz="1000" dirty="0">
                          <a:effectLst/>
                        </a:rPr>
                        <a:t>D0</a:t>
                      </a:r>
                      <a:endParaRPr lang="en-US" sz="1000" dirty="0">
                        <a:effectLst/>
                        <a:latin typeface="Calibri" panose="020F0502020204030204" pitchFamily="34" charset="0"/>
                        <a:ea typeface="Times New Roman" panose="02020603050405020304" pitchFamily="18" charset="0"/>
                      </a:endParaRPr>
                    </a:p>
                  </a:txBody>
                  <a:tcPr marL="44566" marR="44566" marT="44566" marB="44566"/>
                </a:tc>
              </a:tr>
            </a:tbl>
          </a:graphicData>
        </a:graphic>
      </p:graphicFrame>
    </p:spTree>
    <p:extLst>
      <p:ext uri="{BB962C8B-B14F-4D97-AF65-F5344CB8AC3E}">
        <p14:creationId xmlns:p14="http://schemas.microsoft.com/office/powerpoint/2010/main" val="17201869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for Signal Monitoring with </a:t>
            </a:r>
            <a:r>
              <a:rPr lang="en-US" dirty="0" err="1" smtClean="0"/>
              <a:t>XBee</a:t>
            </a:r>
            <a:r>
              <a:rPr lang="en-US" dirty="0" smtClean="0"/>
              <a:t> Internal ADC</a:t>
            </a:r>
            <a:endParaRPr lang="en-US" dirty="0"/>
          </a:p>
        </p:txBody>
      </p:sp>
      <p:sp>
        <p:nvSpPr>
          <p:cNvPr id="3" name="Content Placeholder 2"/>
          <p:cNvSpPr>
            <a:spLocks noGrp="1"/>
          </p:cNvSpPr>
          <p:nvPr>
            <p:ph idx="1"/>
          </p:nvPr>
        </p:nvSpPr>
        <p:spPr/>
        <p:txBody>
          <a:bodyPr/>
          <a:lstStyle/>
          <a:p>
            <a:r>
              <a:rPr lang="en-US" dirty="0"/>
              <a:t>Two function generators being used to generate 2 unipolar signals to be measured</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rot="16200000">
            <a:off x="3474694" y="2469036"/>
            <a:ext cx="3001948" cy="4142704"/>
          </a:xfrm>
          <a:prstGeom prst="rect">
            <a:avLst/>
          </a:prstGeom>
        </p:spPr>
      </p:pic>
    </p:spTree>
    <p:extLst>
      <p:ext uri="{BB962C8B-B14F-4D97-AF65-F5344CB8AC3E}">
        <p14:creationId xmlns:p14="http://schemas.microsoft.com/office/powerpoint/2010/main" val="4191982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for Signal Monitoring with </a:t>
            </a:r>
            <a:r>
              <a:rPr lang="en-US" dirty="0" err="1"/>
              <a:t>XBee</a:t>
            </a:r>
            <a:r>
              <a:rPr lang="en-US" dirty="0"/>
              <a:t> Internal ADC</a:t>
            </a:r>
          </a:p>
        </p:txBody>
      </p:sp>
      <p:sp>
        <p:nvSpPr>
          <p:cNvPr id="3" name="Content Placeholder 2"/>
          <p:cNvSpPr>
            <a:spLocks noGrp="1"/>
          </p:cNvSpPr>
          <p:nvPr>
            <p:ph idx="1"/>
          </p:nvPr>
        </p:nvSpPr>
        <p:spPr/>
        <p:txBody>
          <a:bodyPr/>
          <a:lstStyle/>
          <a:p>
            <a:r>
              <a:rPr lang="en-US" dirty="0"/>
              <a:t>Experimental setup for capturing 2 unipolar analog signals using in-built ADC present in </a:t>
            </a:r>
            <a:r>
              <a:rPr lang="en-US" dirty="0" err="1"/>
              <a:t>XBee</a:t>
            </a:r>
            <a:endParaRPr lang="en-US" dirty="0"/>
          </a:p>
          <a:p>
            <a:endParaRPr lang="en-US" dirty="0"/>
          </a:p>
        </p:txBody>
      </p:sp>
      <p:pic>
        <p:nvPicPr>
          <p:cNvPr id="4" name="Picture 3" descr="C:\Users\wolfram\Documents\Bluetooth Folder\Image1464.jpg"/>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3487573" y="2632952"/>
            <a:ext cx="2976190" cy="3840630"/>
          </a:xfrm>
          <a:prstGeom prst="rect">
            <a:avLst/>
          </a:prstGeom>
          <a:noFill/>
          <a:ln>
            <a:noFill/>
          </a:ln>
        </p:spPr>
      </p:pic>
    </p:spTree>
    <p:extLst>
      <p:ext uri="{BB962C8B-B14F-4D97-AF65-F5344CB8AC3E}">
        <p14:creationId xmlns:p14="http://schemas.microsoft.com/office/powerpoint/2010/main" val="28152361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for Signal Monitoring with </a:t>
            </a:r>
            <a:r>
              <a:rPr lang="en-US" dirty="0" err="1"/>
              <a:t>XBee</a:t>
            </a:r>
            <a:r>
              <a:rPr lang="en-US" dirty="0"/>
              <a:t> Internal ADC</a:t>
            </a:r>
          </a:p>
        </p:txBody>
      </p:sp>
      <p:sp>
        <p:nvSpPr>
          <p:cNvPr id="3" name="Content Placeholder 2"/>
          <p:cNvSpPr>
            <a:spLocks noGrp="1"/>
          </p:cNvSpPr>
          <p:nvPr>
            <p:ph idx="1"/>
          </p:nvPr>
        </p:nvSpPr>
        <p:spPr/>
        <p:txBody>
          <a:bodyPr/>
          <a:lstStyle/>
          <a:p>
            <a:r>
              <a:rPr lang="en-US" dirty="0"/>
              <a:t>2 unipolar analog signals being displayed on an oscilloscope</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rot="16200000">
            <a:off x="3442497" y="2436774"/>
            <a:ext cx="3066342" cy="4142834"/>
          </a:xfrm>
          <a:prstGeom prst="rect">
            <a:avLst/>
          </a:prstGeom>
        </p:spPr>
      </p:pic>
    </p:spTree>
    <p:extLst>
      <p:ext uri="{BB962C8B-B14F-4D97-AF65-F5344CB8AC3E}">
        <p14:creationId xmlns:p14="http://schemas.microsoft.com/office/powerpoint/2010/main" val="3833519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Monitoring with </a:t>
            </a:r>
            <a:r>
              <a:rPr lang="en-US" dirty="0" err="1"/>
              <a:t>XBee</a:t>
            </a:r>
            <a:r>
              <a:rPr lang="en-US" dirty="0"/>
              <a:t> Internal </a:t>
            </a:r>
            <a:r>
              <a:rPr lang="en-US" dirty="0" smtClean="0"/>
              <a:t>ADC - Result</a:t>
            </a:r>
            <a:endParaRPr lang="en-US" dirty="0"/>
          </a:p>
        </p:txBody>
      </p:sp>
      <p:sp>
        <p:nvSpPr>
          <p:cNvPr id="3" name="Content Placeholder 2"/>
          <p:cNvSpPr>
            <a:spLocks noGrp="1"/>
          </p:cNvSpPr>
          <p:nvPr>
            <p:ph idx="1"/>
          </p:nvPr>
        </p:nvSpPr>
        <p:spPr/>
        <p:txBody>
          <a:bodyPr/>
          <a:lstStyle/>
          <a:p>
            <a:r>
              <a:rPr lang="en-US" dirty="0"/>
              <a:t>Received and decoded analog signals received on PC using the developed ADC receiver program (using Processing) at around 160sps</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64045" y="2989271"/>
            <a:ext cx="3823246" cy="3052091"/>
          </a:xfrm>
          <a:prstGeom prst="rect">
            <a:avLst/>
          </a:prstGeom>
        </p:spPr>
      </p:pic>
    </p:spTree>
    <p:extLst>
      <p:ext uri="{BB962C8B-B14F-4D97-AF65-F5344CB8AC3E}">
        <p14:creationId xmlns:p14="http://schemas.microsoft.com/office/powerpoint/2010/main" val="4223652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a:t>
            </a:r>
            <a:r>
              <a:rPr lang="en-US" dirty="0" err="1" smtClean="0"/>
              <a:t>Xbee</a:t>
            </a:r>
            <a:r>
              <a:rPr lang="en-US" dirty="0" smtClean="0"/>
              <a:t> for Wireless </a:t>
            </a:r>
            <a:r>
              <a:rPr lang="en-US" dirty="0" err="1" smtClean="0"/>
              <a:t>Tx</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466211" y="2160588"/>
            <a:ext cx="3019615" cy="3881437"/>
          </a:xfrm>
          <a:prstGeom prst="rect">
            <a:avLst/>
          </a:prstGeom>
        </p:spPr>
      </p:pic>
    </p:spTree>
    <p:extLst>
      <p:ext uri="{BB962C8B-B14F-4D97-AF65-F5344CB8AC3E}">
        <p14:creationId xmlns:p14="http://schemas.microsoft.com/office/powerpoint/2010/main" val="2363853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for Measuring Unipolar Signals</a:t>
            </a:r>
            <a:endParaRPr lang="en-US" dirty="0"/>
          </a:p>
        </p:txBody>
      </p:sp>
      <p:sp>
        <p:nvSpPr>
          <p:cNvPr id="3" name="Content Placeholder 2"/>
          <p:cNvSpPr>
            <a:spLocks noGrp="1"/>
          </p:cNvSpPr>
          <p:nvPr>
            <p:ph idx="1"/>
          </p:nvPr>
        </p:nvSpPr>
        <p:spPr/>
        <p:txBody>
          <a:bodyPr/>
          <a:lstStyle/>
          <a:p>
            <a:r>
              <a:rPr lang="en-US" dirty="0"/>
              <a:t>Experimental setup for sending unipolar analog signals to PC using </a:t>
            </a:r>
            <a:r>
              <a:rPr lang="en-US" dirty="0" err="1"/>
              <a:t>Arduino</a:t>
            </a:r>
            <a:endParaRPr lang="en-US" dirty="0"/>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rot="16200000">
            <a:off x="3410300" y="2391697"/>
            <a:ext cx="3130737" cy="4168592"/>
          </a:xfrm>
          <a:prstGeom prst="rect">
            <a:avLst/>
          </a:prstGeom>
        </p:spPr>
      </p:pic>
    </p:spTree>
    <p:extLst>
      <p:ext uri="{BB962C8B-B14F-4D97-AF65-F5344CB8AC3E}">
        <p14:creationId xmlns:p14="http://schemas.microsoft.com/office/powerpoint/2010/main" val="1503659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Grid?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9956" y="2258219"/>
            <a:ext cx="5572125" cy="3686175"/>
          </a:xfrm>
        </p:spPr>
      </p:pic>
    </p:spTree>
    <p:extLst>
      <p:ext uri="{BB962C8B-B14F-4D97-AF65-F5344CB8AC3E}">
        <p14:creationId xmlns:p14="http://schemas.microsoft.com/office/powerpoint/2010/main" val="32421755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for Measuring Unipolar Signals</a:t>
            </a:r>
          </a:p>
        </p:txBody>
      </p:sp>
      <p:sp>
        <p:nvSpPr>
          <p:cNvPr id="3" name="Content Placeholder 2"/>
          <p:cNvSpPr>
            <a:spLocks noGrp="1"/>
          </p:cNvSpPr>
          <p:nvPr>
            <p:ph idx="1"/>
          </p:nvPr>
        </p:nvSpPr>
        <p:spPr/>
        <p:txBody>
          <a:bodyPr/>
          <a:lstStyle/>
          <a:p>
            <a:r>
              <a:rPr lang="en-US" dirty="0"/>
              <a:t>Original analog signals being sent by </a:t>
            </a:r>
            <a:r>
              <a:rPr lang="en-US" dirty="0" err="1"/>
              <a:t>Arduino</a:t>
            </a:r>
            <a:r>
              <a:rPr lang="en-US" dirty="0"/>
              <a:t> on oscilloscope</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rot="16200000">
            <a:off x="3403859" y="2359565"/>
            <a:ext cx="3143616" cy="4219977"/>
          </a:xfrm>
          <a:prstGeom prst="rect">
            <a:avLst/>
          </a:prstGeom>
        </p:spPr>
      </p:pic>
    </p:spTree>
    <p:extLst>
      <p:ext uri="{BB962C8B-B14F-4D97-AF65-F5344CB8AC3E}">
        <p14:creationId xmlns:p14="http://schemas.microsoft.com/office/powerpoint/2010/main" val="26371318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Unipolar </a:t>
            </a:r>
            <a:r>
              <a:rPr lang="en-US" dirty="0" smtClean="0"/>
              <a:t>Signals - Result</a:t>
            </a:r>
            <a:endParaRPr lang="en-US" dirty="0"/>
          </a:p>
        </p:txBody>
      </p:sp>
      <p:sp>
        <p:nvSpPr>
          <p:cNvPr id="3" name="Content Placeholder 2"/>
          <p:cNvSpPr>
            <a:spLocks noGrp="1"/>
          </p:cNvSpPr>
          <p:nvPr>
            <p:ph idx="1"/>
          </p:nvPr>
        </p:nvSpPr>
        <p:spPr/>
        <p:txBody>
          <a:bodyPr/>
          <a:lstStyle/>
          <a:p>
            <a:r>
              <a:rPr lang="en-US" dirty="0"/>
              <a:t>Received and decoded analog signals on PC with a sampling rate of around 1ksps</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26535" y="3052293"/>
            <a:ext cx="3907258" cy="2989069"/>
          </a:xfrm>
          <a:prstGeom prst="rect">
            <a:avLst/>
          </a:prstGeom>
        </p:spPr>
      </p:pic>
    </p:spTree>
    <p:extLst>
      <p:ext uri="{BB962C8B-B14F-4D97-AF65-F5344CB8AC3E}">
        <p14:creationId xmlns:p14="http://schemas.microsoft.com/office/powerpoint/2010/main" val="18163822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Conditioning Circuit for Measuring Bipolar Signals</a:t>
            </a:r>
            <a:endParaRPr lang="en-US" dirty="0"/>
          </a:p>
        </p:txBody>
      </p:sp>
      <p:sp>
        <p:nvSpPr>
          <p:cNvPr id="3" name="Content Placeholder 2"/>
          <p:cNvSpPr>
            <a:spLocks noGrp="1"/>
          </p:cNvSpPr>
          <p:nvPr>
            <p:ph idx="1"/>
          </p:nvPr>
        </p:nvSpPr>
        <p:spPr/>
        <p:txBody>
          <a:bodyPr/>
          <a:lstStyle/>
          <a:p>
            <a:r>
              <a:rPr lang="en-US" dirty="0"/>
              <a:t>Signal conditioning circuit designed to convert bipolar signals to unipolar signal centered at 2.5V and with scaling factors of 18/56 and 56/18 for signals 1 and 2 </a:t>
            </a:r>
            <a:r>
              <a:rPr lang="en-US" dirty="0" smtClean="0"/>
              <a:t>respectively</a:t>
            </a:r>
          </a:p>
          <a:p>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003868" y="3371187"/>
            <a:ext cx="5943600" cy="2670175"/>
          </a:xfrm>
          <a:prstGeom prst="rect">
            <a:avLst/>
          </a:prstGeom>
        </p:spPr>
      </p:pic>
    </p:spTree>
    <p:extLst>
      <p:ext uri="{BB962C8B-B14F-4D97-AF65-F5344CB8AC3E}">
        <p14:creationId xmlns:p14="http://schemas.microsoft.com/office/powerpoint/2010/main" val="1112504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Conditioning Circuit for Measuring Bipolar Signals</a:t>
            </a: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6357" y="2700612"/>
            <a:ext cx="4979324" cy="2801389"/>
          </a:xfrm>
          <a:prstGeom prst="rect">
            <a:avLst/>
          </a:prstGeom>
        </p:spPr>
      </p:pic>
    </p:spTree>
    <p:extLst>
      <p:ext uri="{BB962C8B-B14F-4D97-AF65-F5344CB8AC3E}">
        <p14:creationId xmlns:p14="http://schemas.microsoft.com/office/powerpoint/2010/main" val="8066977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for Measuring Bipolar Signals</a:t>
            </a:r>
            <a:endParaRPr lang="en-US" dirty="0"/>
          </a:p>
        </p:txBody>
      </p:sp>
      <p:sp>
        <p:nvSpPr>
          <p:cNvPr id="3" name="Content Placeholder 2"/>
          <p:cNvSpPr>
            <a:spLocks noGrp="1"/>
          </p:cNvSpPr>
          <p:nvPr>
            <p:ph idx="1"/>
          </p:nvPr>
        </p:nvSpPr>
        <p:spPr/>
        <p:txBody>
          <a:bodyPr/>
          <a:lstStyle/>
          <a:p>
            <a:r>
              <a:rPr lang="en-US" dirty="0"/>
              <a:t>Experimental setup for capturing 2 bipolar analog signals using signal conditioning circuit and </a:t>
            </a:r>
            <a:r>
              <a:rPr lang="en-US" dirty="0" err="1"/>
              <a:t>Arduino</a:t>
            </a:r>
            <a:endParaRPr lang="en-US" dirty="0"/>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408348" y="3090930"/>
            <a:ext cx="5126995" cy="2950432"/>
          </a:xfrm>
          <a:prstGeom prst="rect">
            <a:avLst/>
          </a:prstGeom>
        </p:spPr>
      </p:pic>
    </p:spTree>
    <p:extLst>
      <p:ext uri="{BB962C8B-B14F-4D97-AF65-F5344CB8AC3E}">
        <p14:creationId xmlns:p14="http://schemas.microsoft.com/office/powerpoint/2010/main" val="18652421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for Measuring Bipolar Signals</a:t>
            </a:r>
          </a:p>
        </p:txBody>
      </p:sp>
      <p:sp>
        <p:nvSpPr>
          <p:cNvPr id="3" name="Content Placeholder 2"/>
          <p:cNvSpPr>
            <a:spLocks noGrp="1"/>
          </p:cNvSpPr>
          <p:nvPr>
            <p:ph idx="1"/>
          </p:nvPr>
        </p:nvSpPr>
        <p:spPr/>
        <p:txBody>
          <a:bodyPr/>
          <a:lstStyle/>
          <a:p>
            <a:r>
              <a:rPr lang="en-US" dirty="0"/>
              <a:t>2 bipolar analog signals being displayed on an oscilloscope</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420656" y="3039414"/>
            <a:ext cx="5110024" cy="3001948"/>
          </a:xfrm>
          <a:prstGeom prst="rect">
            <a:avLst/>
          </a:prstGeom>
        </p:spPr>
      </p:pic>
    </p:spTree>
    <p:extLst>
      <p:ext uri="{BB962C8B-B14F-4D97-AF65-F5344CB8AC3E}">
        <p14:creationId xmlns:p14="http://schemas.microsoft.com/office/powerpoint/2010/main" val="21991333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a:t>
            </a:r>
            <a:r>
              <a:rPr lang="en-US" dirty="0"/>
              <a:t>Bipolar </a:t>
            </a:r>
            <a:r>
              <a:rPr lang="en-US" dirty="0" smtClean="0"/>
              <a:t>Signals - Result</a:t>
            </a:r>
            <a:endParaRPr lang="en-US" dirty="0"/>
          </a:p>
        </p:txBody>
      </p:sp>
      <p:sp>
        <p:nvSpPr>
          <p:cNvPr id="3" name="Content Placeholder 2"/>
          <p:cNvSpPr>
            <a:spLocks noGrp="1"/>
          </p:cNvSpPr>
          <p:nvPr>
            <p:ph idx="1"/>
          </p:nvPr>
        </p:nvSpPr>
        <p:spPr/>
        <p:txBody>
          <a:bodyPr/>
          <a:lstStyle/>
          <a:p>
            <a:r>
              <a:rPr lang="en-US" dirty="0"/>
              <a:t>Received and decoded analog signals received on PC using the developed ADC receiver program (using Processing) at around 1ksps</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74193" y="2987899"/>
            <a:ext cx="3802950" cy="3053463"/>
          </a:xfrm>
          <a:prstGeom prst="rect">
            <a:avLst/>
          </a:prstGeom>
        </p:spPr>
      </p:pic>
    </p:spTree>
    <p:extLst>
      <p:ext uri="{BB962C8B-B14F-4D97-AF65-F5344CB8AC3E}">
        <p14:creationId xmlns:p14="http://schemas.microsoft.com/office/powerpoint/2010/main" val="2989434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and Current Sensing Circuit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463566" y="2160588"/>
            <a:ext cx="5024905" cy="3881437"/>
          </a:xfrm>
          <a:prstGeom prst="rect">
            <a:avLst/>
          </a:prstGeom>
        </p:spPr>
      </p:pic>
    </p:spTree>
    <p:extLst>
      <p:ext uri="{BB962C8B-B14F-4D97-AF65-F5344CB8AC3E}">
        <p14:creationId xmlns:p14="http://schemas.microsoft.com/office/powerpoint/2010/main" val="37193538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Voltage and Current Sensing Circuit</a:t>
            </a: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88394" y="2160588"/>
            <a:ext cx="5175249" cy="3881437"/>
          </a:xfrm>
          <a:prstGeom prst="rect">
            <a:avLst/>
          </a:prstGeom>
        </p:spPr>
      </p:pic>
    </p:spTree>
    <p:extLst>
      <p:ext uri="{BB962C8B-B14F-4D97-AF65-F5344CB8AC3E}">
        <p14:creationId xmlns:p14="http://schemas.microsoft.com/office/powerpoint/2010/main" val="14828297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for Voltage and Current Sensing</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88394" y="2160588"/>
            <a:ext cx="5175249" cy="3881437"/>
          </a:xfrm>
          <a:prstGeom prst="rect">
            <a:avLst/>
          </a:prstGeom>
        </p:spPr>
      </p:pic>
    </p:spTree>
    <p:extLst>
      <p:ext uri="{BB962C8B-B14F-4D97-AF65-F5344CB8AC3E}">
        <p14:creationId xmlns:p14="http://schemas.microsoft.com/office/powerpoint/2010/main" val="2885410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Smart Grid?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9496" y="2160588"/>
            <a:ext cx="5093045" cy="3881437"/>
          </a:xfrm>
        </p:spPr>
      </p:pic>
    </p:spTree>
    <p:extLst>
      <p:ext uri="{BB962C8B-B14F-4D97-AF65-F5344CB8AC3E}">
        <p14:creationId xmlns:p14="http://schemas.microsoft.com/office/powerpoint/2010/main" val="36244027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for Voltage and Current Sensing</a:t>
            </a:r>
          </a:p>
        </p:txBody>
      </p:sp>
      <p:sp>
        <p:nvSpPr>
          <p:cNvPr id="3" name="Content Placeholder 2"/>
          <p:cNvSpPr>
            <a:spLocks noGrp="1"/>
          </p:cNvSpPr>
          <p:nvPr>
            <p:ph idx="1"/>
          </p:nvPr>
        </p:nvSpPr>
        <p:spPr/>
        <p:txBody>
          <a:bodyPr/>
          <a:lstStyle/>
          <a:p>
            <a:r>
              <a:rPr lang="en-US" dirty="0"/>
              <a:t>Loads connected to the socket of the Voltage and Current sensing circuit</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61118" y="2869537"/>
            <a:ext cx="4229100" cy="3171825"/>
          </a:xfrm>
          <a:prstGeom prst="rect">
            <a:avLst/>
          </a:prstGeom>
        </p:spPr>
      </p:pic>
    </p:spTree>
    <p:extLst>
      <p:ext uri="{BB962C8B-B14F-4D97-AF65-F5344CB8AC3E}">
        <p14:creationId xmlns:p14="http://schemas.microsoft.com/office/powerpoint/2010/main" val="28383453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Voltage </a:t>
            </a:r>
            <a:r>
              <a:rPr lang="en-US" dirty="0"/>
              <a:t>and Current </a:t>
            </a:r>
            <a:r>
              <a:rPr lang="en-US" dirty="0" smtClean="0"/>
              <a:t>Sensing Result</a:t>
            </a:r>
            <a:endParaRPr lang="en-US" dirty="0"/>
          </a:p>
        </p:txBody>
      </p:sp>
      <p:sp>
        <p:nvSpPr>
          <p:cNvPr id="3" name="Content Placeholder 2"/>
          <p:cNvSpPr>
            <a:spLocks noGrp="1"/>
          </p:cNvSpPr>
          <p:nvPr>
            <p:ph idx="1"/>
          </p:nvPr>
        </p:nvSpPr>
        <p:spPr/>
        <p:txBody>
          <a:bodyPr/>
          <a:lstStyle/>
          <a:p>
            <a:r>
              <a:rPr lang="en-US" dirty="0"/>
              <a:t>Received and decoded voltage and current sensing output received on PC using the developed ADC receiver program (using Processing) at around 1ksps</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079994" y="3155324"/>
            <a:ext cx="3791348" cy="2886038"/>
          </a:xfrm>
          <a:prstGeom prst="rect">
            <a:avLst/>
          </a:prstGeom>
        </p:spPr>
      </p:pic>
    </p:spTree>
    <p:extLst>
      <p:ext uri="{BB962C8B-B14F-4D97-AF65-F5344CB8AC3E}">
        <p14:creationId xmlns:p14="http://schemas.microsoft.com/office/powerpoint/2010/main" val="31553415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Measurement from a Simultaneous sampling External ADC</a:t>
            </a:r>
            <a:endParaRPr lang="en-US" dirty="0"/>
          </a:p>
        </p:txBody>
      </p:sp>
      <p:sp>
        <p:nvSpPr>
          <p:cNvPr id="3" name="Content Placeholder 2"/>
          <p:cNvSpPr>
            <a:spLocks noGrp="1"/>
          </p:cNvSpPr>
          <p:nvPr>
            <p:ph idx="1"/>
          </p:nvPr>
        </p:nvSpPr>
        <p:spPr/>
        <p:txBody>
          <a:bodyPr/>
          <a:lstStyle/>
          <a:p>
            <a:r>
              <a:rPr lang="en-US" dirty="0"/>
              <a:t>ADS8361 EVM board is a high-speed simultaneous sampling ADC board that supports sampling rate up to 500ksps, and can be interface with SPI protocol</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89693" y="2937337"/>
            <a:ext cx="4171950" cy="2327275"/>
          </a:xfrm>
          <a:prstGeom prst="rect">
            <a:avLst/>
          </a:prstGeom>
        </p:spPr>
      </p:pic>
    </p:spTree>
    <p:extLst>
      <p:ext uri="{BB962C8B-B14F-4D97-AF65-F5344CB8AC3E}">
        <p14:creationId xmlns:p14="http://schemas.microsoft.com/office/powerpoint/2010/main" val="36684045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 from </a:t>
            </a:r>
            <a:r>
              <a:rPr lang="en-US" dirty="0" err="1" smtClean="0"/>
              <a:t>Arduino</a:t>
            </a:r>
            <a:endParaRPr lang="en-US" dirty="0"/>
          </a:p>
        </p:txBody>
      </p:sp>
      <p:sp>
        <p:nvSpPr>
          <p:cNvPr id="3" name="Content Placeholder 2"/>
          <p:cNvSpPr>
            <a:spLocks noGrp="1"/>
          </p:cNvSpPr>
          <p:nvPr>
            <p:ph idx="1"/>
          </p:nvPr>
        </p:nvSpPr>
        <p:spPr/>
        <p:txBody>
          <a:bodyPr/>
          <a:lstStyle/>
          <a:p>
            <a:r>
              <a:rPr lang="en-US" dirty="0"/>
              <a:t>Connections to be made between </a:t>
            </a:r>
            <a:r>
              <a:rPr lang="en-US" dirty="0" err="1"/>
              <a:t>Arduino</a:t>
            </a:r>
            <a:r>
              <a:rPr lang="en-US" dirty="0"/>
              <a:t> Mega and the ADS8361 EVM </a:t>
            </a:r>
            <a:r>
              <a:rPr lang="en-US" dirty="0" smtClean="0"/>
              <a:t>board</a:t>
            </a:r>
            <a:endParaRPr lang="en-US" dirty="0"/>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222679" y="2605696"/>
            <a:ext cx="5943600" cy="3665855"/>
          </a:xfrm>
          <a:prstGeom prst="rect">
            <a:avLst/>
          </a:prstGeom>
        </p:spPr>
      </p:pic>
    </p:spTree>
    <p:extLst>
      <p:ext uri="{BB962C8B-B14F-4D97-AF65-F5344CB8AC3E}">
        <p14:creationId xmlns:p14="http://schemas.microsoft.com/office/powerpoint/2010/main" val="34893954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Connections from Ext. ADC</a:t>
            </a:r>
            <a:endParaRPr lang="en-US" dirty="0"/>
          </a:p>
        </p:txBody>
      </p:sp>
      <p:sp>
        <p:nvSpPr>
          <p:cNvPr id="3" name="Content Placeholder 2"/>
          <p:cNvSpPr>
            <a:spLocks noGrp="1"/>
          </p:cNvSpPr>
          <p:nvPr>
            <p:ph idx="1"/>
          </p:nvPr>
        </p:nvSpPr>
        <p:spPr/>
        <p:txBody>
          <a:bodyPr/>
          <a:lstStyle/>
          <a:p>
            <a:r>
              <a:rPr lang="en-US" dirty="0"/>
              <a:t>Connections to be made to ADS8361 EVM board</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003868" y="3242917"/>
            <a:ext cx="5943600" cy="2798445"/>
          </a:xfrm>
          <a:prstGeom prst="rect">
            <a:avLst/>
          </a:prstGeom>
        </p:spPr>
      </p:pic>
    </p:spTree>
    <p:extLst>
      <p:ext uri="{BB962C8B-B14F-4D97-AF65-F5344CB8AC3E}">
        <p14:creationId xmlns:p14="http://schemas.microsoft.com/office/powerpoint/2010/main" val="138918958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 ADC Measurement Setup</a:t>
            </a: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88394" y="2160588"/>
            <a:ext cx="5175249" cy="3881437"/>
          </a:xfrm>
          <a:prstGeom prst="rect">
            <a:avLst/>
          </a:prstGeom>
        </p:spPr>
      </p:pic>
    </p:spTree>
    <p:extLst>
      <p:ext uri="{BB962C8B-B14F-4D97-AF65-F5344CB8AC3E}">
        <p14:creationId xmlns:p14="http://schemas.microsoft.com/office/powerpoint/2010/main" val="216608987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 ADC Measurement Setup</a:t>
            </a:r>
          </a:p>
        </p:txBody>
      </p:sp>
      <p:sp>
        <p:nvSpPr>
          <p:cNvPr id="3" name="Content Placeholder 2"/>
          <p:cNvSpPr>
            <a:spLocks noGrp="1"/>
          </p:cNvSpPr>
          <p:nvPr>
            <p:ph idx="1"/>
          </p:nvPr>
        </p:nvSpPr>
        <p:spPr/>
        <p:txBody>
          <a:bodyPr/>
          <a:lstStyle/>
          <a:p>
            <a:r>
              <a:rPr lang="en-US" dirty="0"/>
              <a:t>Loads connected to the socket of the Voltage and Current sensing circuit</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897747" y="2794715"/>
            <a:ext cx="4353060" cy="3246647"/>
          </a:xfrm>
          <a:prstGeom prst="rect">
            <a:avLst/>
          </a:prstGeom>
        </p:spPr>
      </p:pic>
    </p:spTree>
    <p:extLst>
      <p:ext uri="{BB962C8B-B14F-4D97-AF65-F5344CB8AC3E}">
        <p14:creationId xmlns:p14="http://schemas.microsoft.com/office/powerpoint/2010/main" val="117891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 ADC Measurement Result</a:t>
            </a:r>
            <a:endParaRPr lang="en-US" dirty="0"/>
          </a:p>
        </p:txBody>
      </p:sp>
      <p:sp>
        <p:nvSpPr>
          <p:cNvPr id="6" name="Content Placeholder 5"/>
          <p:cNvSpPr>
            <a:spLocks noGrp="1"/>
          </p:cNvSpPr>
          <p:nvPr>
            <p:ph idx="1"/>
          </p:nvPr>
        </p:nvSpPr>
        <p:spPr/>
        <p:txBody>
          <a:bodyPr/>
          <a:lstStyle/>
          <a:p>
            <a:r>
              <a:rPr lang="en-US" dirty="0"/>
              <a:t>Received and decoded voltage and current sensing output received on PC using the developed ADC receiver program (using Processing) at around 12.5ksps</a:t>
            </a:r>
          </a:p>
          <a:p>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3296992" y="3129566"/>
            <a:ext cx="3877612" cy="2911796"/>
          </a:xfrm>
          <a:prstGeom prst="rect">
            <a:avLst/>
          </a:prstGeom>
        </p:spPr>
      </p:pic>
    </p:spTree>
    <p:extLst>
      <p:ext uri="{BB962C8B-B14F-4D97-AF65-F5344CB8AC3E}">
        <p14:creationId xmlns:p14="http://schemas.microsoft.com/office/powerpoint/2010/main" val="10336297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Multi-Node Test Setup</a:t>
            </a:r>
            <a:endParaRPr lang="en-US" dirty="0"/>
          </a:p>
        </p:txBody>
      </p:sp>
      <p:sp>
        <p:nvSpPr>
          <p:cNvPr id="3" name="Content Placeholder 2"/>
          <p:cNvSpPr>
            <a:spLocks noGrp="1"/>
          </p:cNvSpPr>
          <p:nvPr>
            <p:ph idx="1"/>
          </p:nvPr>
        </p:nvSpPr>
        <p:spPr/>
        <p:txBody>
          <a:bodyPr/>
          <a:lstStyle/>
          <a:p>
            <a:r>
              <a:rPr lang="en-US" dirty="0"/>
              <a:t>Experimental setup for capturing analog signals from 2 different nodes and display it on the PC</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rot="16200000">
            <a:off x="3417554" y="2612439"/>
            <a:ext cx="3116227" cy="4201997"/>
          </a:xfrm>
          <a:prstGeom prst="rect">
            <a:avLst/>
          </a:prstGeom>
        </p:spPr>
      </p:pic>
    </p:spTree>
    <p:extLst>
      <p:ext uri="{BB962C8B-B14F-4D97-AF65-F5344CB8AC3E}">
        <p14:creationId xmlns:p14="http://schemas.microsoft.com/office/powerpoint/2010/main" val="41490203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Xbee</a:t>
            </a:r>
            <a:r>
              <a:rPr lang="en-US" dirty="0" smtClean="0"/>
              <a:t> API Test</a:t>
            </a:r>
            <a:endParaRPr lang="en-US" dirty="0"/>
          </a:p>
        </p:txBody>
      </p:sp>
      <p:sp>
        <p:nvSpPr>
          <p:cNvPr id="3" name="Content Placeholder 2"/>
          <p:cNvSpPr>
            <a:spLocks noGrp="1"/>
          </p:cNvSpPr>
          <p:nvPr>
            <p:ph idx="1"/>
          </p:nvPr>
        </p:nvSpPr>
        <p:spPr/>
        <p:txBody>
          <a:bodyPr/>
          <a:lstStyle/>
          <a:p>
            <a:r>
              <a:rPr lang="en-US" dirty="0" err="1"/>
              <a:t>XBee</a:t>
            </a:r>
            <a:r>
              <a:rPr lang="en-US" dirty="0"/>
              <a:t> API mode is being used to send data from one </a:t>
            </a:r>
            <a:r>
              <a:rPr lang="en-US" dirty="0" err="1"/>
              <a:t>XBee</a:t>
            </a:r>
            <a:r>
              <a:rPr lang="en-US" dirty="0"/>
              <a:t> module to </a:t>
            </a:r>
            <a:r>
              <a:rPr lang="en-US" dirty="0" smtClean="0"/>
              <a:t>another.</a:t>
            </a:r>
          </a:p>
          <a:p>
            <a:r>
              <a:rPr lang="en-US" dirty="0" smtClean="0"/>
              <a:t>This </a:t>
            </a:r>
            <a:r>
              <a:rPr lang="en-US" dirty="0"/>
              <a:t>mode allows data to be transmitted in form of RF packets, as well as provides additional information such as packet reception status</a:t>
            </a:r>
            <a:r>
              <a:rPr lang="en-US" dirty="0" smtClean="0"/>
              <a:t>.</a:t>
            </a:r>
          </a:p>
          <a:p>
            <a:r>
              <a:rPr lang="en-US" dirty="0" smtClean="0"/>
              <a:t>The </a:t>
            </a:r>
            <a:r>
              <a:rPr lang="en-US" dirty="0"/>
              <a:t>reception status can be seen on the COM3 X-CTU window (left) which is shown in red color.</a:t>
            </a:r>
          </a:p>
          <a:p>
            <a:endParaRPr lang="en-US" dirty="0"/>
          </a:p>
        </p:txBody>
      </p:sp>
    </p:spTree>
    <p:extLst>
      <p:ext uri="{BB962C8B-B14F-4D97-AF65-F5344CB8AC3E}">
        <p14:creationId xmlns:p14="http://schemas.microsoft.com/office/powerpoint/2010/main" val="10525944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Xbee</a:t>
            </a:r>
            <a:r>
              <a:rPr lang="en-US" dirty="0" smtClean="0"/>
              <a:t> 802.15.4</a:t>
            </a:r>
            <a:endParaRPr lang="en-US" dirty="0"/>
          </a:p>
        </p:txBody>
      </p:sp>
      <p:sp>
        <p:nvSpPr>
          <p:cNvPr id="5" name="Content Placeholder 4"/>
          <p:cNvSpPr>
            <a:spLocks noGrp="1"/>
          </p:cNvSpPr>
          <p:nvPr>
            <p:ph idx="1"/>
          </p:nvPr>
        </p:nvSpPr>
        <p:spPr/>
        <p:txBody>
          <a:bodyPr/>
          <a:lstStyle/>
          <a:p>
            <a:r>
              <a:rPr lang="en-US" dirty="0"/>
              <a:t>Pin details of the </a:t>
            </a:r>
            <a:r>
              <a:rPr lang="en-US" dirty="0" err="1"/>
              <a:t>XBee</a:t>
            </a:r>
            <a:r>
              <a:rPr lang="en-US" dirty="0"/>
              <a:t> module</a:t>
            </a:r>
          </a:p>
          <a:p>
            <a:endParaRPr lang="en-US" dirty="0"/>
          </a:p>
        </p:txBody>
      </p:sp>
      <p:pic>
        <p:nvPicPr>
          <p:cNvPr id="6" name="Picture 5" descr="http://www.ladyada.net/images/xbee/pinout.jpg"/>
          <p:cNvPicPr/>
          <p:nvPr/>
        </p:nvPicPr>
        <p:blipFill>
          <a:blip r:embed="rId2">
            <a:extLst>
              <a:ext uri="{28A0092B-C50C-407E-A947-70E740481C1C}">
                <a14:useLocalDpi xmlns:a14="http://schemas.microsoft.com/office/drawing/2010/main" val="0"/>
              </a:ext>
            </a:extLst>
          </a:blip>
          <a:srcRect/>
          <a:stretch>
            <a:fillRect/>
          </a:stretch>
        </p:blipFill>
        <p:spPr bwMode="auto">
          <a:xfrm>
            <a:off x="2389630" y="2876522"/>
            <a:ext cx="5172075" cy="3164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993132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Xbee</a:t>
            </a:r>
            <a:r>
              <a:rPr lang="en-US" dirty="0" smtClean="0"/>
              <a:t> API Test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000251" y="2160588"/>
            <a:ext cx="5951536" cy="3881437"/>
          </a:xfrm>
          <a:prstGeom prst="rect">
            <a:avLst/>
          </a:prstGeom>
        </p:spPr>
      </p:pic>
    </p:spTree>
    <p:extLst>
      <p:ext uri="{BB962C8B-B14F-4D97-AF65-F5344CB8AC3E}">
        <p14:creationId xmlns:p14="http://schemas.microsoft.com/office/powerpoint/2010/main" val="32216754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Multi-Node Data Reception - Result</a:t>
            </a:r>
          </a:p>
        </p:txBody>
      </p:sp>
      <p:sp>
        <p:nvSpPr>
          <p:cNvPr id="3" name="Content Placeholder 2"/>
          <p:cNvSpPr>
            <a:spLocks noGrp="1"/>
          </p:cNvSpPr>
          <p:nvPr>
            <p:ph idx="1"/>
          </p:nvPr>
        </p:nvSpPr>
        <p:spPr/>
        <p:txBody>
          <a:bodyPr/>
          <a:lstStyle/>
          <a:p>
            <a:r>
              <a:rPr lang="en-US" dirty="0"/>
              <a:t>Four signals being received from 2 nodes and being displayed on the </a:t>
            </a:r>
            <a:r>
              <a:rPr lang="en-US" dirty="0" smtClean="0"/>
              <a:t>PC.</a:t>
            </a:r>
          </a:p>
          <a:p>
            <a:r>
              <a:rPr lang="en-US" dirty="0" smtClean="0"/>
              <a:t>The </a:t>
            </a:r>
            <a:r>
              <a:rPr lang="en-US" dirty="0"/>
              <a:t>PC is connected to one </a:t>
            </a:r>
            <a:r>
              <a:rPr lang="en-US" dirty="0" err="1"/>
              <a:t>XBee</a:t>
            </a:r>
            <a:r>
              <a:rPr lang="en-US" dirty="0"/>
              <a:t> module and receives data from the nodes in alternating fashion.</a:t>
            </a:r>
          </a:p>
          <a:p>
            <a:endParaRPr lang="en-US" dirty="0"/>
          </a:p>
        </p:txBody>
      </p:sp>
    </p:spTree>
    <p:extLst>
      <p:ext uri="{BB962C8B-B14F-4D97-AF65-F5344CB8AC3E}">
        <p14:creationId xmlns:p14="http://schemas.microsoft.com/office/powerpoint/2010/main" val="24934470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Multi-Node Data Reception - Result</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26750" y="2160588"/>
            <a:ext cx="4898538" cy="3881437"/>
          </a:xfrm>
          <a:prstGeom prst="rect">
            <a:avLst/>
          </a:prstGeom>
        </p:spPr>
      </p:pic>
    </p:spTree>
    <p:extLst>
      <p:ext uri="{BB962C8B-B14F-4D97-AF65-F5344CB8AC3E}">
        <p14:creationId xmlns:p14="http://schemas.microsoft.com/office/powerpoint/2010/main" val="3046792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Spectrum Test Setup</a:t>
            </a:r>
          </a:p>
        </p:txBody>
      </p:sp>
      <p:sp>
        <p:nvSpPr>
          <p:cNvPr id="3" name="Content Placeholder 2"/>
          <p:cNvSpPr>
            <a:spLocks noGrp="1"/>
          </p:cNvSpPr>
          <p:nvPr>
            <p:ph idx="1"/>
          </p:nvPr>
        </p:nvSpPr>
        <p:spPr/>
        <p:txBody>
          <a:bodyPr/>
          <a:lstStyle/>
          <a:p>
            <a:r>
              <a:rPr lang="en-US" dirty="0"/>
              <a:t>Experimental setup for sensing voltage and current used on a socket using the voltage and current sensing board along with the signal conditioning circuit and </a:t>
            </a:r>
            <a:r>
              <a:rPr lang="en-US" dirty="0" err="1" smtClean="0"/>
              <a:t>Arduino</a:t>
            </a:r>
            <a:r>
              <a:rPr lang="en-US" dirty="0" smtClean="0"/>
              <a:t>.</a:t>
            </a:r>
          </a:p>
          <a:p>
            <a:r>
              <a:rPr lang="en-US" dirty="0" smtClean="0"/>
              <a:t>The </a:t>
            </a:r>
            <a:r>
              <a:rPr lang="en-US" dirty="0"/>
              <a:t>captured samples were sent to through </a:t>
            </a:r>
            <a:r>
              <a:rPr lang="en-US" dirty="0" err="1"/>
              <a:t>Xbee</a:t>
            </a:r>
            <a:r>
              <a:rPr lang="en-US" dirty="0"/>
              <a:t> to a base station connected to </a:t>
            </a:r>
            <a:r>
              <a:rPr lang="en-US" dirty="0" err="1"/>
              <a:t>Xbee</a:t>
            </a:r>
            <a:r>
              <a:rPr lang="en-US" dirty="0"/>
              <a:t> which received the samples and stored it in a text </a:t>
            </a:r>
            <a:r>
              <a:rPr lang="en-US" dirty="0" smtClean="0"/>
              <a:t>file.</a:t>
            </a:r>
          </a:p>
          <a:p>
            <a:r>
              <a:rPr lang="en-US" dirty="0" smtClean="0"/>
              <a:t>The </a:t>
            </a:r>
            <a:r>
              <a:rPr lang="en-US" dirty="0"/>
              <a:t>samples stored in the text file was then used in MATLAB to obtain the spectrum of voltage and current samples captured.</a:t>
            </a:r>
          </a:p>
          <a:p>
            <a:endParaRPr lang="en-US" dirty="0"/>
          </a:p>
        </p:txBody>
      </p:sp>
    </p:spTree>
    <p:extLst>
      <p:ext uri="{BB962C8B-B14F-4D97-AF65-F5344CB8AC3E}">
        <p14:creationId xmlns:p14="http://schemas.microsoft.com/office/powerpoint/2010/main" val="1454402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Spectrum Test Setup</a:t>
            </a:r>
          </a:p>
        </p:txBody>
      </p:sp>
      <p:pic>
        <p:nvPicPr>
          <p:cNvPr id="4" name="Content Placeholder 3"/>
          <p:cNvPicPr>
            <a:picLocks noGrp="1"/>
          </p:cNvPicPr>
          <p:nvPr>
            <p:ph idx="1"/>
          </p:nvPr>
        </p:nvPicPr>
        <p:blipFill>
          <a:blip r:embed="rId2"/>
          <a:stretch>
            <a:fillRect/>
          </a:stretch>
        </p:blipFill>
        <p:spPr>
          <a:xfrm>
            <a:off x="2387586" y="2160588"/>
            <a:ext cx="5176866" cy="3881437"/>
          </a:xfrm>
          <a:prstGeom prst="rect">
            <a:avLst/>
          </a:prstGeom>
        </p:spPr>
      </p:pic>
    </p:spTree>
    <p:extLst>
      <p:ext uri="{BB962C8B-B14F-4D97-AF65-F5344CB8AC3E}">
        <p14:creationId xmlns:p14="http://schemas.microsoft.com/office/powerpoint/2010/main" val="40140004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Spectrum Test Setup</a:t>
            </a:r>
            <a:endParaRPr lang="en-US" dirty="0"/>
          </a:p>
        </p:txBody>
      </p:sp>
      <p:sp>
        <p:nvSpPr>
          <p:cNvPr id="3" name="Content Placeholder 2"/>
          <p:cNvSpPr>
            <a:spLocks noGrp="1"/>
          </p:cNvSpPr>
          <p:nvPr>
            <p:ph idx="1"/>
          </p:nvPr>
        </p:nvSpPr>
        <p:spPr/>
        <p:txBody>
          <a:bodyPr/>
          <a:lstStyle/>
          <a:p>
            <a:r>
              <a:rPr lang="en-US" dirty="0"/>
              <a:t>Loads connected to the socket (which was connected to voltage and current transducer) were changed (turned on and off) in certain amount of </a:t>
            </a:r>
            <a:r>
              <a:rPr lang="en-US" dirty="0" smtClean="0"/>
              <a:t>time.</a:t>
            </a:r>
          </a:p>
          <a:p>
            <a:r>
              <a:rPr lang="en-US" dirty="0" smtClean="0"/>
              <a:t>A </a:t>
            </a:r>
            <a:r>
              <a:rPr lang="en-US" dirty="0"/>
              <a:t>bulb and a CPU fan (shown in this picture) were used as loads, which were turned on and off</a:t>
            </a:r>
            <a:r>
              <a:rPr lang="en-US" dirty="0" smtClean="0"/>
              <a:t>).</a:t>
            </a:r>
          </a:p>
          <a:p>
            <a:r>
              <a:rPr lang="en-US" dirty="0" smtClean="0"/>
              <a:t>This </a:t>
            </a:r>
            <a:r>
              <a:rPr lang="en-US" dirty="0"/>
              <a:t>was done in order to see the effect of harmonics introduced in the supply when loads were </a:t>
            </a:r>
            <a:r>
              <a:rPr lang="en-US" dirty="0" smtClean="0"/>
              <a:t>changed.</a:t>
            </a:r>
          </a:p>
          <a:p>
            <a:r>
              <a:rPr lang="en-US" dirty="0" smtClean="0"/>
              <a:t>The </a:t>
            </a:r>
            <a:r>
              <a:rPr lang="en-US" dirty="0"/>
              <a:t>voltage and current transducer board which captures the signals is on the top of the picture.</a:t>
            </a:r>
          </a:p>
          <a:p>
            <a:endParaRPr lang="en-US" dirty="0"/>
          </a:p>
          <a:p>
            <a:endParaRPr lang="en-US" dirty="0"/>
          </a:p>
        </p:txBody>
      </p:sp>
    </p:spTree>
    <p:extLst>
      <p:ext uri="{BB962C8B-B14F-4D97-AF65-F5344CB8AC3E}">
        <p14:creationId xmlns:p14="http://schemas.microsoft.com/office/powerpoint/2010/main" val="11061003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Spectrum Test Setup</a:t>
            </a:r>
            <a:endParaRPr lang="en-US" dirty="0"/>
          </a:p>
        </p:txBody>
      </p:sp>
      <p:pic>
        <p:nvPicPr>
          <p:cNvPr id="4" name="Content Placeholder 3"/>
          <p:cNvPicPr>
            <a:picLocks noGrp="1"/>
          </p:cNvPicPr>
          <p:nvPr>
            <p:ph idx="1"/>
          </p:nvPr>
        </p:nvPicPr>
        <p:blipFill>
          <a:blip r:embed="rId2"/>
          <a:stretch>
            <a:fillRect/>
          </a:stretch>
        </p:blipFill>
        <p:spPr>
          <a:xfrm>
            <a:off x="2387586" y="2160588"/>
            <a:ext cx="5176866" cy="3881437"/>
          </a:xfrm>
          <a:prstGeom prst="rect">
            <a:avLst/>
          </a:prstGeom>
        </p:spPr>
      </p:pic>
    </p:spTree>
    <p:extLst>
      <p:ext uri="{BB962C8B-B14F-4D97-AF65-F5344CB8AC3E}">
        <p14:creationId xmlns:p14="http://schemas.microsoft.com/office/powerpoint/2010/main" val="23674976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MATLAB Recording</a:t>
            </a:r>
            <a:endParaRPr lang="en-US" dirty="0"/>
          </a:p>
        </p:txBody>
      </p:sp>
      <p:sp>
        <p:nvSpPr>
          <p:cNvPr id="3" name="Content Placeholder 2"/>
          <p:cNvSpPr>
            <a:spLocks noGrp="1"/>
          </p:cNvSpPr>
          <p:nvPr>
            <p:ph idx="1"/>
          </p:nvPr>
        </p:nvSpPr>
        <p:spPr/>
        <p:txBody>
          <a:bodyPr/>
          <a:lstStyle/>
          <a:p>
            <a:r>
              <a:rPr lang="en-US" dirty="0"/>
              <a:t>The AC voltage and current samples that were captured by the microcontroller plotted in this figure, using </a:t>
            </a:r>
            <a:r>
              <a:rPr lang="en-US" dirty="0" smtClean="0"/>
              <a:t>MATLAB.</a:t>
            </a:r>
          </a:p>
          <a:p>
            <a:r>
              <a:rPr lang="en-US" dirty="0" smtClean="0"/>
              <a:t>DC </a:t>
            </a:r>
            <a:r>
              <a:rPr lang="en-US" dirty="0"/>
              <a:t>Offset in the signals were removed and they were scaled to appropriate </a:t>
            </a:r>
            <a:r>
              <a:rPr lang="en-US" dirty="0" smtClean="0"/>
              <a:t>values.</a:t>
            </a:r>
          </a:p>
          <a:p>
            <a:r>
              <a:rPr lang="en-US" dirty="0" smtClean="0"/>
              <a:t>The </a:t>
            </a:r>
            <a:r>
              <a:rPr lang="en-US" dirty="0"/>
              <a:t>spectrum of both the signals was then plotted to observe the frequencies of noise introduced in the waveforms due to load switching.</a:t>
            </a:r>
          </a:p>
          <a:p>
            <a:endParaRPr lang="en-US" dirty="0"/>
          </a:p>
        </p:txBody>
      </p:sp>
    </p:spTree>
    <p:extLst>
      <p:ext uri="{BB962C8B-B14F-4D97-AF65-F5344CB8AC3E}">
        <p14:creationId xmlns:p14="http://schemas.microsoft.com/office/powerpoint/2010/main" val="31072922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MATLAB Recording</a:t>
            </a:r>
            <a:endParaRPr lang="en-US" dirty="0"/>
          </a:p>
        </p:txBody>
      </p:sp>
      <p:pic>
        <p:nvPicPr>
          <p:cNvPr id="4" name="Content Placeholder 3"/>
          <p:cNvPicPr>
            <a:picLocks noGrp="1"/>
          </p:cNvPicPr>
          <p:nvPr>
            <p:ph idx="1"/>
          </p:nvPr>
        </p:nvPicPr>
        <p:blipFill>
          <a:blip r:embed="rId2"/>
          <a:stretch>
            <a:fillRect/>
          </a:stretch>
        </p:blipFill>
        <p:spPr>
          <a:xfrm>
            <a:off x="903789" y="2160588"/>
            <a:ext cx="8144459" cy="3881437"/>
          </a:xfrm>
          <a:prstGeom prst="rect">
            <a:avLst/>
          </a:prstGeom>
        </p:spPr>
      </p:pic>
    </p:spTree>
    <p:extLst>
      <p:ext uri="{BB962C8B-B14F-4D97-AF65-F5344CB8AC3E}">
        <p14:creationId xmlns:p14="http://schemas.microsoft.com/office/powerpoint/2010/main" val="29970662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1</a:t>
            </a:r>
            <a:endParaRPr lang="en-US" dirty="0"/>
          </a:p>
        </p:txBody>
      </p:sp>
      <p:sp>
        <p:nvSpPr>
          <p:cNvPr id="3" name="Content Placeholder 2"/>
          <p:cNvSpPr>
            <a:spLocks noGrp="1"/>
          </p:cNvSpPr>
          <p:nvPr>
            <p:ph idx="1"/>
          </p:nvPr>
        </p:nvSpPr>
        <p:spPr/>
        <p:txBody>
          <a:bodyPr/>
          <a:lstStyle/>
          <a:p>
            <a:r>
              <a:rPr lang="en-US" dirty="0"/>
              <a:t>Node 1 using </a:t>
            </a:r>
            <a:r>
              <a:rPr lang="en-US" dirty="0" err="1"/>
              <a:t>Arduino</a:t>
            </a:r>
            <a:r>
              <a:rPr lang="en-US" dirty="0"/>
              <a:t> Uno and </a:t>
            </a:r>
            <a:r>
              <a:rPr lang="en-US" dirty="0" err="1"/>
              <a:t>Xbee</a:t>
            </a:r>
            <a:r>
              <a:rPr lang="en-US" dirty="0"/>
              <a:t> S2 wireless board is capturing supply current and voltage from voltage and current transducers connected to a socket which powers a bulb and a CPU fan (not seen in picture)</a:t>
            </a:r>
            <a:endParaRPr lang="en-US" dirty="0"/>
          </a:p>
        </p:txBody>
      </p:sp>
      <p:pic>
        <p:nvPicPr>
          <p:cNvPr id="4" name="Picture 3"/>
          <p:cNvPicPr/>
          <p:nvPr/>
        </p:nvPicPr>
        <p:blipFill>
          <a:blip r:embed="rId2"/>
          <a:stretch>
            <a:fillRect/>
          </a:stretch>
        </p:blipFill>
        <p:spPr>
          <a:xfrm>
            <a:off x="1275009" y="3387144"/>
            <a:ext cx="3154112" cy="2450876"/>
          </a:xfrm>
          <a:prstGeom prst="rect">
            <a:avLst/>
          </a:prstGeom>
        </p:spPr>
      </p:pic>
      <p:pic>
        <p:nvPicPr>
          <p:cNvPr id="5" name="Picture 4"/>
          <p:cNvPicPr/>
          <p:nvPr/>
        </p:nvPicPr>
        <p:blipFill>
          <a:blip r:embed="rId3"/>
          <a:stretch>
            <a:fillRect/>
          </a:stretch>
        </p:blipFill>
        <p:spPr>
          <a:xfrm>
            <a:off x="4429120" y="3387144"/>
            <a:ext cx="3143657" cy="2450876"/>
          </a:xfrm>
          <a:prstGeom prst="rect">
            <a:avLst/>
          </a:prstGeom>
        </p:spPr>
      </p:pic>
    </p:spTree>
    <p:extLst>
      <p:ext uri="{BB962C8B-B14F-4D97-AF65-F5344CB8AC3E}">
        <p14:creationId xmlns:p14="http://schemas.microsoft.com/office/powerpoint/2010/main" val="1810232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FTDI </a:t>
            </a:r>
            <a:r>
              <a:rPr lang="en-US" dirty="0" smtClean="0"/>
              <a:t>cable</a:t>
            </a:r>
            <a:endParaRPr lang="en-US" dirty="0"/>
          </a:p>
        </p:txBody>
      </p:sp>
      <p:sp>
        <p:nvSpPr>
          <p:cNvPr id="5" name="Content Placeholder 4"/>
          <p:cNvSpPr>
            <a:spLocks noGrp="1"/>
          </p:cNvSpPr>
          <p:nvPr>
            <p:ph idx="1"/>
          </p:nvPr>
        </p:nvSpPr>
        <p:spPr/>
        <p:txBody>
          <a:bodyPr/>
          <a:lstStyle/>
          <a:p>
            <a:r>
              <a:rPr lang="en-US" dirty="0"/>
              <a:t>FTDI cable to connect </a:t>
            </a:r>
            <a:r>
              <a:rPr lang="en-US" dirty="0" err="1"/>
              <a:t>XBee</a:t>
            </a:r>
            <a:r>
              <a:rPr lang="en-US" dirty="0"/>
              <a:t> to PC</a:t>
            </a:r>
          </a:p>
          <a:p>
            <a:endParaRPr lang="en-US"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bwMode="auto">
          <a:xfrm>
            <a:off x="3065905" y="3176877"/>
            <a:ext cx="3819525" cy="2864485"/>
          </a:xfrm>
          <a:prstGeom prst="rect">
            <a:avLst/>
          </a:prstGeom>
          <a:noFill/>
          <a:ln>
            <a:noFill/>
          </a:ln>
        </p:spPr>
      </p:pic>
    </p:spTree>
    <p:extLst>
      <p:ext uri="{BB962C8B-B14F-4D97-AF65-F5344CB8AC3E}">
        <p14:creationId xmlns:p14="http://schemas.microsoft.com/office/powerpoint/2010/main" val="13808206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2</a:t>
            </a:r>
            <a:endParaRPr lang="en-US" dirty="0"/>
          </a:p>
        </p:txBody>
      </p:sp>
      <p:sp>
        <p:nvSpPr>
          <p:cNvPr id="3" name="Content Placeholder 2"/>
          <p:cNvSpPr>
            <a:spLocks noGrp="1"/>
          </p:cNvSpPr>
          <p:nvPr>
            <p:ph idx="1"/>
          </p:nvPr>
        </p:nvSpPr>
        <p:spPr/>
        <p:txBody>
          <a:bodyPr/>
          <a:lstStyle/>
          <a:p>
            <a:r>
              <a:rPr lang="en-US" dirty="0"/>
              <a:t>Node 2 with the same configuration, but is capturing signals from 2 function generators instead of voltage and current transducer</a:t>
            </a:r>
          </a:p>
          <a:p>
            <a:endParaRPr lang="en-US" dirty="0"/>
          </a:p>
        </p:txBody>
      </p:sp>
      <p:pic>
        <p:nvPicPr>
          <p:cNvPr id="4" name="Picture 3"/>
          <p:cNvPicPr/>
          <p:nvPr/>
        </p:nvPicPr>
        <p:blipFill>
          <a:blip r:embed="rId2"/>
          <a:stretch>
            <a:fillRect/>
          </a:stretch>
        </p:blipFill>
        <p:spPr>
          <a:xfrm>
            <a:off x="1622739" y="3322749"/>
            <a:ext cx="3352930" cy="2488424"/>
          </a:xfrm>
          <a:prstGeom prst="rect">
            <a:avLst/>
          </a:prstGeom>
          <a:noFill/>
          <a:ln>
            <a:noFill/>
          </a:ln>
        </p:spPr>
      </p:pic>
      <p:pic>
        <p:nvPicPr>
          <p:cNvPr id="5" name="Picture 4"/>
          <p:cNvPicPr/>
          <p:nvPr/>
        </p:nvPicPr>
        <p:blipFill>
          <a:blip r:embed="rId3"/>
          <a:stretch>
            <a:fillRect/>
          </a:stretch>
        </p:blipFill>
        <p:spPr>
          <a:xfrm>
            <a:off x="4975668" y="3322749"/>
            <a:ext cx="3073628" cy="2487154"/>
          </a:xfrm>
          <a:prstGeom prst="rect">
            <a:avLst/>
          </a:prstGeom>
        </p:spPr>
      </p:pic>
    </p:spTree>
    <p:extLst>
      <p:ext uri="{BB962C8B-B14F-4D97-AF65-F5344CB8AC3E}">
        <p14:creationId xmlns:p14="http://schemas.microsoft.com/office/powerpoint/2010/main" val="17398937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3</a:t>
            </a:r>
            <a:endParaRPr lang="en-US" dirty="0"/>
          </a:p>
        </p:txBody>
      </p:sp>
      <p:sp>
        <p:nvSpPr>
          <p:cNvPr id="3" name="Content Placeholder 2"/>
          <p:cNvSpPr>
            <a:spLocks noGrp="1"/>
          </p:cNvSpPr>
          <p:nvPr>
            <p:ph idx="1"/>
          </p:nvPr>
        </p:nvSpPr>
        <p:spPr/>
        <p:txBody>
          <a:bodyPr/>
          <a:lstStyle/>
          <a:p>
            <a:r>
              <a:rPr lang="en-US" dirty="0"/>
              <a:t>Node 3 with the same configuration, and is capturing signals from 2 other function generators instead of voltage and current transducer</a:t>
            </a:r>
          </a:p>
          <a:p>
            <a:endParaRPr lang="en-US" dirty="0"/>
          </a:p>
        </p:txBody>
      </p:sp>
      <p:pic>
        <p:nvPicPr>
          <p:cNvPr id="4" name="Picture 3"/>
          <p:cNvPicPr/>
          <p:nvPr/>
        </p:nvPicPr>
        <p:blipFill>
          <a:blip r:embed="rId2"/>
          <a:stretch>
            <a:fillRect/>
          </a:stretch>
        </p:blipFill>
        <p:spPr>
          <a:xfrm>
            <a:off x="2011170" y="3196562"/>
            <a:ext cx="2134870" cy="2847975"/>
          </a:xfrm>
          <a:prstGeom prst="rect">
            <a:avLst/>
          </a:prstGeom>
        </p:spPr>
      </p:pic>
      <p:pic>
        <p:nvPicPr>
          <p:cNvPr id="5" name="Picture 4"/>
          <p:cNvPicPr/>
          <p:nvPr/>
        </p:nvPicPr>
        <p:blipFill>
          <a:blip r:embed="rId3"/>
          <a:stretch>
            <a:fillRect/>
          </a:stretch>
        </p:blipFill>
        <p:spPr>
          <a:xfrm>
            <a:off x="4146040" y="3196562"/>
            <a:ext cx="3794125" cy="2844800"/>
          </a:xfrm>
          <a:prstGeom prst="rect">
            <a:avLst/>
          </a:prstGeom>
        </p:spPr>
      </p:pic>
    </p:spTree>
    <p:extLst>
      <p:ext uri="{BB962C8B-B14F-4D97-AF65-F5344CB8AC3E}">
        <p14:creationId xmlns:p14="http://schemas.microsoft.com/office/powerpoint/2010/main" val="21860936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Result</a:t>
            </a:r>
            <a:endParaRPr lang="en-US" dirty="0"/>
          </a:p>
        </p:txBody>
      </p:sp>
      <p:sp>
        <p:nvSpPr>
          <p:cNvPr id="6" name="Content Placeholder 5"/>
          <p:cNvSpPr>
            <a:spLocks noGrp="1"/>
          </p:cNvSpPr>
          <p:nvPr>
            <p:ph idx="1"/>
          </p:nvPr>
        </p:nvSpPr>
        <p:spPr/>
        <p:txBody>
          <a:bodyPr/>
          <a:lstStyle/>
          <a:p>
            <a:r>
              <a:rPr lang="en-US" dirty="0"/>
              <a:t>Captured voltage and current signals captured from Node 1, 2 and 3 (at the base station connected to another </a:t>
            </a:r>
            <a:r>
              <a:rPr lang="en-US" dirty="0" err="1"/>
              <a:t>Xbee</a:t>
            </a:r>
            <a:r>
              <a:rPr lang="en-US" dirty="0"/>
              <a:t> S2 module) respectively from top to bottom. </a:t>
            </a:r>
            <a:endParaRPr lang="en-US" dirty="0" smtClean="0"/>
          </a:p>
          <a:p>
            <a:r>
              <a:rPr lang="en-US" dirty="0" smtClean="0"/>
              <a:t>The </a:t>
            </a:r>
            <a:r>
              <a:rPr lang="en-US" dirty="0"/>
              <a:t>graphs starting from the left to right denote received voltage, current and calculated power signals. In each case, the calculated average of each quantity is shown on the top of the </a:t>
            </a:r>
            <a:r>
              <a:rPr lang="en-US" dirty="0" smtClean="0"/>
              <a:t>graph.</a:t>
            </a:r>
          </a:p>
          <a:p>
            <a:r>
              <a:rPr lang="en-US" dirty="0" smtClean="0"/>
              <a:t>The </a:t>
            </a:r>
            <a:r>
              <a:rPr lang="en-US" dirty="0"/>
              <a:t>voltage and current samples were received at a rate of 188 samples per second. This plot was displayed by capturing the received samples (which was sent in </a:t>
            </a:r>
            <a:r>
              <a:rPr lang="en-US" dirty="0" err="1"/>
              <a:t>Xbee</a:t>
            </a:r>
            <a:r>
              <a:rPr lang="en-US" dirty="0"/>
              <a:t> ADC packet format) and then displaying it using Processing. Each node sent its own identity information along with the samples so that they could be distinguished from samples from other nodes.</a:t>
            </a:r>
          </a:p>
          <a:p>
            <a:endParaRPr lang="en-US" dirty="0"/>
          </a:p>
        </p:txBody>
      </p:sp>
    </p:spTree>
    <p:extLst>
      <p:ext uri="{BB962C8B-B14F-4D97-AF65-F5344CB8AC3E}">
        <p14:creationId xmlns:p14="http://schemas.microsoft.com/office/powerpoint/2010/main" val="30769537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Result</a:t>
            </a:r>
            <a:endParaRPr lang="en-US" dirty="0"/>
          </a:p>
        </p:txBody>
      </p:sp>
      <p:pic>
        <p:nvPicPr>
          <p:cNvPr id="4" name="Content Placeholder 3"/>
          <p:cNvPicPr>
            <a:picLocks noGrp="1"/>
          </p:cNvPicPr>
          <p:nvPr>
            <p:ph idx="1"/>
          </p:nvPr>
        </p:nvPicPr>
        <p:blipFill>
          <a:blip r:embed="rId2"/>
          <a:stretch>
            <a:fillRect/>
          </a:stretch>
        </p:blipFill>
        <p:spPr>
          <a:xfrm>
            <a:off x="1395919" y="2160588"/>
            <a:ext cx="7160200" cy="3881437"/>
          </a:xfrm>
          <a:prstGeom prst="rect">
            <a:avLst/>
          </a:prstGeom>
        </p:spPr>
      </p:pic>
    </p:spTree>
    <p:extLst>
      <p:ext uri="{BB962C8B-B14F-4D97-AF65-F5344CB8AC3E}">
        <p14:creationId xmlns:p14="http://schemas.microsoft.com/office/powerpoint/2010/main" val="40178195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FTDI Driver</a:t>
            </a:r>
            <a:endParaRPr lang="en-US" dirty="0"/>
          </a:p>
        </p:txBody>
      </p:sp>
      <p:sp>
        <p:nvSpPr>
          <p:cNvPr id="3" name="Content Placeholder 2"/>
          <p:cNvSpPr>
            <a:spLocks noGrp="1"/>
          </p:cNvSpPr>
          <p:nvPr>
            <p:ph idx="1"/>
          </p:nvPr>
        </p:nvSpPr>
        <p:spPr/>
        <p:txBody>
          <a:bodyPr/>
          <a:lstStyle/>
          <a:p>
            <a:r>
              <a:rPr lang="en-US" dirty="0"/>
              <a:t>Virtual COM port </a:t>
            </a:r>
            <a:r>
              <a:rPr lang="en-US" dirty="0" smtClean="0"/>
              <a:t>driver</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706813" y="3079087"/>
            <a:ext cx="4537710" cy="2962275"/>
          </a:xfrm>
          <a:prstGeom prst="rect">
            <a:avLst/>
          </a:prstGeom>
          <a:noFill/>
          <a:ln>
            <a:noFill/>
          </a:ln>
        </p:spPr>
      </p:pic>
    </p:spTree>
    <p:extLst>
      <p:ext uri="{BB962C8B-B14F-4D97-AF65-F5344CB8AC3E}">
        <p14:creationId xmlns:p14="http://schemas.microsoft.com/office/powerpoint/2010/main" val="27041482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sp>
        <p:nvSpPr>
          <p:cNvPr id="3" name="Content Placeholder 2"/>
          <p:cNvSpPr>
            <a:spLocks noGrp="1"/>
          </p:cNvSpPr>
          <p:nvPr>
            <p:ph idx="1"/>
          </p:nvPr>
        </p:nvSpPr>
        <p:spPr/>
        <p:txBody>
          <a:bodyPr/>
          <a:lstStyle/>
          <a:p>
            <a:r>
              <a:rPr lang="en-US" dirty="0" err="1"/>
              <a:t>Arduino</a:t>
            </a:r>
            <a:r>
              <a:rPr lang="en-US" dirty="0"/>
              <a:t> Leonardo board: (used this originally for testing the </a:t>
            </a:r>
            <a:r>
              <a:rPr lang="en-US" dirty="0" err="1"/>
              <a:t>Xbee</a:t>
            </a:r>
            <a:r>
              <a:rPr lang="en-US" dirty="0"/>
              <a:t> module)</a:t>
            </a:r>
          </a:p>
          <a:p>
            <a:endParaRPr lang="en-US" dirty="0"/>
          </a:p>
        </p:txBody>
      </p:sp>
      <p:pic>
        <p:nvPicPr>
          <p:cNvPr id="5" name="Picture 4"/>
          <p:cNvPicPr/>
          <p:nvPr/>
        </p:nvPicPr>
        <p:blipFill>
          <a:blip r:embed="rId2"/>
          <a:stretch>
            <a:fillRect/>
          </a:stretch>
        </p:blipFill>
        <p:spPr>
          <a:xfrm>
            <a:off x="3294505" y="3374362"/>
            <a:ext cx="3362325" cy="2667000"/>
          </a:xfrm>
          <a:prstGeom prst="rect">
            <a:avLst/>
          </a:prstGeom>
          <a:noFill/>
          <a:ln>
            <a:noFill/>
          </a:ln>
        </p:spPr>
      </p:pic>
    </p:spTree>
    <p:extLst>
      <p:ext uri="{BB962C8B-B14F-4D97-AF65-F5344CB8AC3E}">
        <p14:creationId xmlns:p14="http://schemas.microsoft.com/office/powerpoint/2010/main" val="41921501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for </a:t>
            </a:r>
            <a:r>
              <a:rPr lang="en-US" dirty="0" err="1" smtClean="0"/>
              <a:t>Xbee</a:t>
            </a:r>
            <a:r>
              <a:rPr lang="en-US" dirty="0" smtClean="0"/>
              <a:t> to </a:t>
            </a:r>
            <a:r>
              <a:rPr lang="en-US" dirty="0" err="1" smtClean="0"/>
              <a:t>Xbee</a:t>
            </a:r>
            <a:r>
              <a:rPr lang="en-US" dirty="0" smtClean="0"/>
              <a:t> Communication</a:t>
            </a:r>
            <a:endParaRPr lang="en-US" dirty="0"/>
          </a:p>
        </p:txBody>
      </p:sp>
      <p:sp>
        <p:nvSpPr>
          <p:cNvPr id="3" name="Content Placeholder 2"/>
          <p:cNvSpPr>
            <a:spLocks noGrp="1"/>
          </p:cNvSpPr>
          <p:nvPr>
            <p:ph idx="1"/>
          </p:nvPr>
        </p:nvSpPr>
        <p:spPr/>
        <p:txBody>
          <a:bodyPr/>
          <a:lstStyle/>
          <a:p>
            <a:r>
              <a:rPr lang="en-US" dirty="0"/>
              <a:t>Experimental setup for basic </a:t>
            </a:r>
            <a:r>
              <a:rPr lang="en-US" dirty="0" err="1"/>
              <a:t>XBee</a:t>
            </a:r>
            <a:r>
              <a:rPr lang="en-US" dirty="0"/>
              <a:t> to </a:t>
            </a:r>
            <a:r>
              <a:rPr lang="en-US" dirty="0" err="1"/>
              <a:t>XBee</a:t>
            </a:r>
            <a:r>
              <a:rPr lang="en-US" dirty="0"/>
              <a:t> communication</a:t>
            </a:r>
          </a:p>
          <a:p>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rot="16200000">
            <a:off x="3349905" y="2179069"/>
            <a:ext cx="3251526" cy="4473060"/>
          </a:xfrm>
          <a:prstGeom prst="rect">
            <a:avLst/>
          </a:prstGeom>
        </p:spPr>
      </p:pic>
    </p:spTree>
    <p:extLst>
      <p:ext uri="{BB962C8B-B14F-4D97-AF65-F5344CB8AC3E}">
        <p14:creationId xmlns:p14="http://schemas.microsoft.com/office/powerpoint/2010/main" val="25446046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Xbee</a:t>
            </a:r>
            <a:r>
              <a:rPr lang="en-US" dirty="0" smtClean="0"/>
              <a:t> </a:t>
            </a:r>
            <a:r>
              <a:rPr lang="en-US" dirty="0"/>
              <a:t>to </a:t>
            </a:r>
            <a:r>
              <a:rPr lang="en-US" dirty="0" err="1"/>
              <a:t>Xbee</a:t>
            </a:r>
            <a:r>
              <a:rPr lang="en-US" dirty="0"/>
              <a:t> </a:t>
            </a:r>
            <a:r>
              <a:rPr lang="en-US" dirty="0" smtClean="0"/>
              <a:t>Communication - Result</a:t>
            </a:r>
            <a:endParaRPr lang="en-US" dirty="0"/>
          </a:p>
        </p:txBody>
      </p:sp>
      <p:sp>
        <p:nvSpPr>
          <p:cNvPr id="3" name="Content Placeholder 2"/>
          <p:cNvSpPr>
            <a:spLocks noGrp="1"/>
          </p:cNvSpPr>
          <p:nvPr>
            <p:ph idx="1"/>
          </p:nvPr>
        </p:nvSpPr>
        <p:spPr/>
        <p:txBody>
          <a:bodyPr/>
          <a:lstStyle/>
          <a:p>
            <a:r>
              <a:rPr lang="en-US" dirty="0"/>
              <a:t>Sent and received signals (signals were generated manually using the PC)</a:t>
            </a:r>
          </a:p>
          <a:p>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742493" y="3000777"/>
            <a:ext cx="4466349" cy="3040585"/>
          </a:xfrm>
          <a:prstGeom prst="rect">
            <a:avLst/>
          </a:prstGeom>
        </p:spPr>
      </p:pic>
    </p:spTree>
    <p:extLst>
      <p:ext uri="{BB962C8B-B14F-4D97-AF65-F5344CB8AC3E}">
        <p14:creationId xmlns:p14="http://schemas.microsoft.com/office/powerpoint/2010/main" val="4025082800"/>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107</TotalTime>
  <Words>1275</Words>
  <Application>Microsoft Office PowerPoint</Application>
  <PresentationFormat>Widescreen</PresentationFormat>
  <Paragraphs>161</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Times New Roman</vt:lpstr>
      <vt:lpstr>Trebuchet MS</vt:lpstr>
      <vt:lpstr>Wingdings 3</vt:lpstr>
      <vt:lpstr>Facet</vt:lpstr>
      <vt:lpstr>Wireless Monitoring of Electrical parameters for NUS Smart Grid</vt:lpstr>
      <vt:lpstr>Smart Grid?</vt:lpstr>
      <vt:lpstr>Why Smart Grid?</vt:lpstr>
      <vt:lpstr>Xbee 802.15.4</vt:lpstr>
      <vt:lpstr>FTDI cable</vt:lpstr>
      <vt:lpstr>FTDI Driver</vt:lpstr>
      <vt:lpstr>Arduino</vt:lpstr>
      <vt:lpstr>Setup for Xbee to Xbee Communication</vt:lpstr>
      <vt:lpstr>Xbee to Xbee Communication - Result</vt:lpstr>
      <vt:lpstr>Configuring Xbee for Int. ADC Operation</vt:lpstr>
      <vt:lpstr>XBee Packet Format (API)</vt:lpstr>
      <vt:lpstr>XBee Packet Format (API)</vt:lpstr>
      <vt:lpstr>XBee Packet Format (API)</vt:lpstr>
      <vt:lpstr>Setup for Signal Monitoring with XBee Internal ADC</vt:lpstr>
      <vt:lpstr>Setup for Signal Monitoring with XBee Internal ADC</vt:lpstr>
      <vt:lpstr>Setup for Signal Monitoring with XBee Internal ADC</vt:lpstr>
      <vt:lpstr>Signal Monitoring with XBee Internal ADC - Result</vt:lpstr>
      <vt:lpstr>Configuring Xbee for Wireless Tx</vt:lpstr>
      <vt:lpstr>Setup for Measuring Unipolar Signals</vt:lpstr>
      <vt:lpstr>Setup for Measuring Unipolar Signals</vt:lpstr>
      <vt:lpstr>Measuring Unipolar Signals - Result</vt:lpstr>
      <vt:lpstr>Signal Conditioning Circuit for Measuring Bipolar Signals</vt:lpstr>
      <vt:lpstr>Signal Conditioning Circuit for Measuring Bipolar Signals</vt:lpstr>
      <vt:lpstr>Setup for Measuring Bipolar Signals</vt:lpstr>
      <vt:lpstr>Setup for Measuring Bipolar Signals</vt:lpstr>
      <vt:lpstr>Measuring Bipolar Signals - Result</vt:lpstr>
      <vt:lpstr>Voltage and Current Sensing Circuit</vt:lpstr>
      <vt:lpstr>Voltage and Current Sensing Circuit</vt:lpstr>
      <vt:lpstr>Setup for Voltage and Current Sensing</vt:lpstr>
      <vt:lpstr>Setup for Voltage and Current Sensing</vt:lpstr>
      <vt:lpstr>Voltage and Current Sensing Result</vt:lpstr>
      <vt:lpstr>Measurement from a Simultaneous sampling External ADC</vt:lpstr>
      <vt:lpstr>Connections from Arduino</vt:lpstr>
      <vt:lpstr>Connections from Ext. ADC</vt:lpstr>
      <vt:lpstr>Ext. ADC Measurement Setup</vt:lpstr>
      <vt:lpstr>Ext. ADC Measurement Setup</vt:lpstr>
      <vt:lpstr>Ext. ADC Measurement Result</vt:lpstr>
      <vt:lpstr>Multi-Node Test Setup</vt:lpstr>
      <vt:lpstr>Xbee API Test</vt:lpstr>
      <vt:lpstr>Xbee API Test</vt:lpstr>
      <vt:lpstr>Multi-Node Data Reception - Result</vt:lpstr>
      <vt:lpstr>Multi-Node Data Reception - Result</vt:lpstr>
      <vt:lpstr>Spectrum Test Setup</vt:lpstr>
      <vt:lpstr>Spectrum Test Setup</vt:lpstr>
      <vt:lpstr>Spectrum Test Setup</vt:lpstr>
      <vt:lpstr>Spectrum Test Setup</vt:lpstr>
      <vt:lpstr>MATLAB Recording</vt:lpstr>
      <vt:lpstr>MATLAB Recording</vt:lpstr>
      <vt:lpstr>Node 1</vt:lpstr>
      <vt:lpstr>Node 2</vt:lpstr>
      <vt:lpstr>Node 3</vt:lpstr>
      <vt:lpstr>End Result</vt:lpstr>
      <vt:lpstr>End Result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Wireless Monitoring of Electrical parameters for a Smart Grid</dc:title>
  <dc:creator>wolfram77</dc:creator>
  <cp:lastModifiedBy>wolfram77</cp:lastModifiedBy>
  <cp:revision>26</cp:revision>
  <dcterms:created xsi:type="dcterms:W3CDTF">2013-10-29T15:04:46Z</dcterms:created>
  <dcterms:modified xsi:type="dcterms:W3CDTF">2013-10-29T16:52:37Z</dcterms:modified>
</cp:coreProperties>
</file>